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Lst>
  <p:sldSz cy="5143500" cx="9144000"/>
  <p:notesSz cx="6858000" cy="9144000"/>
  <p:embeddedFontLst>
    <p:embeddedFont>
      <p:font typeface="Nunito"/>
      <p:regular r:id="rId64"/>
      <p:bold r:id="rId65"/>
      <p:italic r:id="rId66"/>
      <p:boldItalic r:id="rId6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BC1CAA1-9460-47DD-A390-5F3AF235F0DD}">
  <a:tblStyle styleId="{9BC1CAA1-9460-47DD-A390-5F3AF235F0DD}"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font" Target="fonts/Nunito-regular.fntdata"/><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font" Target="fonts/Nunito-italic.fntdata"/><Relationship Id="rId21" Type="http://schemas.openxmlformats.org/officeDocument/2006/relationships/slide" Target="slides/slide15.xml"/><Relationship Id="rId65" Type="http://schemas.openxmlformats.org/officeDocument/2006/relationships/font" Target="fonts/Nunito-bold.fntdata"/><Relationship Id="rId24" Type="http://schemas.openxmlformats.org/officeDocument/2006/relationships/slide" Target="slides/slide18.xml"/><Relationship Id="rId23" Type="http://schemas.openxmlformats.org/officeDocument/2006/relationships/slide" Target="slides/slide17.xml"/><Relationship Id="rId67" Type="http://schemas.openxmlformats.org/officeDocument/2006/relationships/font" Target="fonts/Nunito-boldItalic.fntdata"/><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13585daa599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13585daa599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13585daa599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13585daa599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13585daa599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13585daa599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13585daa599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13585daa599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13585daa599_0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13585daa599_0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13585daa599_0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13585daa599_0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13585daa599_0_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13585daa599_0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13585daa599_0_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13585daa599_0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13585daa599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13585daa599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13585daa599_0_2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13585daa599_0_2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g13585daa599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13585daa599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13585daa599_0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13585daa599_0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13585daa599_0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13585daa599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13585daa599_0_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13585daa599_0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13585daa599_0_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13585daa599_0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13585daa599_0_2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13585daa599_0_2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13585daa599_0_2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13585daa599_0_2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13585daa599_0_2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13585daa599_0_2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13585daa599_0_2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13585daa599_0_2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13585daa599_0_2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13585daa599_0_2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13585daa599_0_2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13585daa599_0_2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13585daa599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13585daa599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13585daa599_0_2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13585daa599_0_2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13585daa599_0_3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13585daa599_0_3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3585daa599_0_3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3585daa599_0_3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13585daa599_0_3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13585daa599_0_3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13585daa599_0_3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13585daa599_0_3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13585daa599_0_3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13585daa599_0_3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13585daa599_0_3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13585daa599_0_3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13585daa599_0_3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13585daa599_0_3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13585daa599_0_3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13585daa599_0_3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13585daa599_0_4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13585daa599_0_4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g13585daa599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g13585daa599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13585daa599_0_4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13585daa599_0_4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13585daa599_0_4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13585daa599_0_4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13593d8bd35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13593d8bd35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13585daa599_0_4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13585daa599_0_4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13585daa599_0_4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13585daa599_0_4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13593d8bd35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13593d8bd35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13593d8bd35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13593d8bd35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13593d8bd35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13593d8bd35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13593d8bd35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13593d8bd35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13593d8bd35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13593d8bd35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13585daa599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13585daa599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13593d8bd35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13593d8bd35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13593d8bd35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13593d8bd35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13593d8bd35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13593d8bd35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13593d8bd35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13593d8bd35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13593d8bd35_0_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13593d8bd35_0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13593d8bd35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13593d8bd35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13593d8bd35_0_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13593d8bd35_0_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153c960991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153c960991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13585daa599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13585daa599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13585daa599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13585daa599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13585daa599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13585daa599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13585daa599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13585daa599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7.png"/><Relationship Id="rId4"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3.png"/><Relationship Id="rId4" Type="http://schemas.openxmlformats.org/officeDocument/2006/relationships/image" Target="../media/image2.png"/><Relationship Id="rId5" Type="http://schemas.openxmlformats.org/officeDocument/2006/relationships/image" Target="../media/image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1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1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1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1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1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2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2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2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30.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22.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2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21.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23.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24.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29.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32.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34.jp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26.jp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33.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31.jp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hyperlink" Target="https://www.guru99.com/what-is-dbms.html"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67925" y="79825"/>
            <a:ext cx="8520600" cy="630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SzPts val="990"/>
              <a:buNone/>
            </a:pPr>
            <a:r>
              <a:rPr b="1" lang="en-GB" sz="3000"/>
              <a:t>What is Big Data</a:t>
            </a:r>
            <a:endParaRPr b="1" sz="3000"/>
          </a:p>
        </p:txBody>
      </p:sp>
      <p:sp>
        <p:nvSpPr>
          <p:cNvPr id="55" name="Google Shape;55;p13"/>
          <p:cNvSpPr txBox="1"/>
          <p:nvPr>
            <p:ph idx="1" type="subTitle"/>
          </p:nvPr>
        </p:nvSpPr>
        <p:spPr>
          <a:xfrm>
            <a:off x="311700" y="855875"/>
            <a:ext cx="8520600" cy="41727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rPr b="1" lang="en-GB" sz="1400">
                <a:solidFill>
                  <a:srgbClr val="222222"/>
                </a:solidFill>
                <a:highlight>
                  <a:srgbClr val="FFFFFF"/>
                </a:highlight>
              </a:rPr>
              <a:t>Big Data</a:t>
            </a:r>
            <a:r>
              <a:rPr lang="en-GB" sz="1400">
                <a:solidFill>
                  <a:srgbClr val="222222"/>
                </a:solidFill>
                <a:highlight>
                  <a:srgbClr val="FFFFFF"/>
                </a:highlight>
              </a:rPr>
              <a:t> is a collection of data that is huge in volume, yet growing exponentially with time. It is a data with so large size and complexity that none of traditional data management tools can store it or process it efficiently. Big data is also a data but with huge size.</a:t>
            </a:r>
            <a:endParaRPr sz="1400">
              <a:solidFill>
                <a:srgbClr val="222222"/>
              </a:solidFill>
              <a:highlight>
                <a:srgbClr val="FFFFFF"/>
              </a:highlight>
            </a:endParaRPr>
          </a:p>
          <a:p>
            <a:pPr indent="0" lvl="0" marL="0" rtl="0" algn="just">
              <a:spcBef>
                <a:spcPts val="0"/>
              </a:spcBef>
              <a:spcAft>
                <a:spcPts val="0"/>
              </a:spcAft>
              <a:buNone/>
            </a:pPr>
            <a:r>
              <a:t/>
            </a:r>
            <a:endParaRPr sz="1350">
              <a:solidFill>
                <a:srgbClr val="222222"/>
              </a:solidFill>
              <a:highlight>
                <a:srgbClr val="FFFFFF"/>
              </a:highlight>
            </a:endParaRPr>
          </a:p>
        </p:txBody>
      </p:sp>
      <p:pic>
        <p:nvPicPr>
          <p:cNvPr id="56" name="Google Shape;56;p13"/>
          <p:cNvPicPr preferRelativeResize="0"/>
          <p:nvPr/>
        </p:nvPicPr>
        <p:blipFill>
          <a:blip r:embed="rId3">
            <a:alphaModFix/>
          </a:blip>
          <a:stretch>
            <a:fillRect/>
          </a:stretch>
        </p:blipFill>
        <p:spPr>
          <a:xfrm>
            <a:off x="1742750" y="1620700"/>
            <a:ext cx="5770949" cy="3275376"/>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22"/>
          <p:cNvSpPr txBox="1"/>
          <p:nvPr>
            <p:ph idx="1" type="body"/>
          </p:nvPr>
        </p:nvSpPr>
        <p:spPr>
          <a:xfrm>
            <a:off x="311700" y="179075"/>
            <a:ext cx="8520600" cy="4716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b="1" i="1" lang="en-GB" sz="1350">
                <a:solidFill>
                  <a:srgbClr val="222222"/>
                </a:solidFill>
                <a:highlight>
                  <a:srgbClr val="FFFFFF"/>
                </a:highlight>
              </a:rPr>
              <a:t>(iii) Velocity –</a:t>
            </a:r>
            <a:r>
              <a:rPr lang="en-GB" sz="1350">
                <a:solidFill>
                  <a:srgbClr val="222222"/>
                </a:solidFill>
                <a:highlight>
                  <a:srgbClr val="FFFFFF"/>
                </a:highlight>
              </a:rPr>
              <a:t> The term </a:t>
            </a:r>
            <a:r>
              <a:rPr b="1" lang="en-GB" sz="1350">
                <a:solidFill>
                  <a:srgbClr val="222222"/>
                </a:solidFill>
                <a:highlight>
                  <a:srgbClr val="FFFFFF"/>
                </a:highlight>
              </a:rPr>
              <a:t>‘velocity’</a:t>
            </a:r>
            <a:r>
              <a:rPr lang="en-GB" sz="1350">
                <a:solidFill>
                  <a:srgbClr val="222222"/>
                </a:solidFill>
                <a:highlight>
                  <a:srgbClr val="FFFFFF"/>
                </a:highlight>
              </a:rPr>
              <a:t> refers to the speed of generation of data. How fast the data is generated and processed to meet the demands, determines real potential in the data.</a:t>
            </a:r>
            <a:endParaRPr sz="1350">
              <a:solidFill>
                <a:srgbClr val="222222"/>
              </a:solidFill>
              <a:highlight>
                <a:srgbClr val="FFFFFF"/>
              </a:highlight>
            </a:endParaRPr>
          </a:p>
          <a:p>
            <a:pPr indent="0" lvl="0" marL="0" rtl="0" algn="l">
              <a:spcBef>
                <a:spcPts val="0"/>
              </a:spcBef>
              <a:spcAft>
                <a:spcPts val="0"/>
              </a:spcAft>
              <a:buClr>
                <a:schemeClr val="dk1"/>
              </a:buClr>
              <a:buSzPts val="1100"/>
              <a:buFont typeface="Arial"/>
              <a:buNone/>
            </a:pPr>
            <a:r>
              <a:rPr lang="en-GB" sz="1350">
                <a:solidFill>
                  <a:srgbClr val="222222"/>
                </a:solidFill>
                <a:highlight>
                  <a:srgbClr val="FFFFFF"/>
                </a:highlight>
              </a:rPr>
              <a:t>Big Data Velocity deals with the speed at which data flows in from sources like business processes, application logs, networks, and social media sites, sensors, Mobile devices, etc. The flow of data is massive and continuous.</a:t>
            </a:r>
            <a:endParaRPr sz="1350">
              <a:solidFill>
                <a:srgbClr val="222222"/>
              </a:solidFill>
              <a:highlight>
                <a:srgbClr val="FFFFFF"/>
              </a:highlight>
            </a:endParaRPr>
          </a:p>
          <a:p>
            <a:pPr indent="0" lvl="0" marL="0" rtl="0" algn="l">
              <a:spcBef>
                <a:spcPts val="0"/>
              </a:spcBef>
              <a:spcAft>
                <a:spcPts val="0"/>
              </a:spcAft>
              <a:buNone/>
            </a:pPr>
            <a:r>
              <a:rPr b="1" i="1" lang="en-GB" sz="1350">
                <a:solidFill>
                  <a:srgbClr val="222222"/>
                </a:solidFill>
                <a:highlight>
                  <a:srgbClr val="FFFFFF"/>
                </a:highlight>
              </a:rPr>
              <a:t>(iv) Value –</a:t>
            </a:r>
            <a:r>
              <a:rPr lang="en-GB" sz="1350">
                <a:solidFill>
                  <a:srgbClr val="222222"/>
                </a:solidFill>
                <a:highlight>
                  <a:srgbClr val="FFFFFF"/>
                </a:highlight>
              </a:rPr>
              <a:t> Having access to big data is not good unless we can turn it into value. Companies are starting to generate amazing value from their big data.</a:t>
            </a:r>
            <a:endParaRPr sz="1350">
              <a:solidFill>
                <a:srgbClr val="222222"/>
              </a:solidFill>
              <a:highlight>
                <a:srgbClr val="FFFFFF"/>
              </a:highlight>
            </a:endParaRPr>
          </a:p>
          <a:p>
            <a:pPr indent="0" lvl="0" marL="0" rtl="0" algn="l">
              <a:spcBef>
                <a:spcPts val="0"/>
              </a:spcBef>
              <a:spcAft>
                <a:spcPts val="0"/>
              </a:spcAft>
              <a:buClr>
                <a:schemeClr val="dk1"/>
              </a:buClr>
              <a:buSzPts val="1100"/>
              <a:buFont typeface="Arial"/>
              <a:buNone/>
            </a:pPr>
            <a:r>
              <a:t/>
            </a:r>
            <a:endParaRPr sz="1350">
              <a:solidFill>
                <a:srgbClr val="222222"/>
              </a:solidFill>
              <a:highlight>
                <a:srgbClr val="FFFFFF"/>
              </a:highlight>
            </a:endParaRPr>
          </a:p>
          <a:p>
            <a:pPr indent="0" lvl="0" marL="0" rtl="0" algn="l">
              <a:spcBef>
                <a:spcPts val="0"/>
              </a:spcBef>
              <a:spcAft>
                <a:spcPts val="120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23"/>
          <p:cNvSpPr txBox="1"/>
          <p:nvPr>
            <p:ph type="title"/>
          </p:nvPr>
        </p:nvSpPr>
        <p:spPr>
          <a:xfrm>
            <a:off x="-166625" y="467275"/>
            <a:ext cx="8520600" cy="572700"/>
          </a:xfrm>
          <a:prstGeom prst="rect">
            <a:avLst/>
          </a:prstGeom>
        </p:spPr>
        <p:txBody>
          <a:bodyPr anchorCtr="0" anchor="t" bIns="91425" lIns="91425" spcFirstLastPara="1" rIns="91425" wrap="square" tIns="91425">
            <a:normAutofit fontScale="90000"/>
          </a:bodyPr>
          <a:lstStyle/>
          <a:p>
            <a:pPr indent="457200" lvl="0" marL="2286000" rtl="0" algn="l">
              <a:spcBef>
                <a:spcPts val="0"/>
              </a:spcBef>
              <a:spcAft>
                <a:spcPts val="0"/>
              </a:spcAft>
              <a:buNone/>
            </a:pPr>
            <a:r>
              <a:rPr lang="en-GB"/>
              <a:t>Tools For Dealing BigData</a:t>
            </a:r>
            <a:endParaRPr/>
          </a:p>
        </p:txBody>
      </p:sp>
      <p:pic>
        <p:nvPicPr>
          <p:cNvPr id="115" name="Google Shape;115;p23"/>
          <p:cNvPicPr preferRelativeResize="0"/>
          <p:nvPr/>
        </p:nvPicPr>
        <p:blipFill>
          <a:blip r:embed="rId3">
            <a:alphaModFix/>
          </a:blip>
          <a:stretch>
            <a:fillRect/>
          </a:stretch>
        </p:blipFill>
        <p:spPr>
          <a:xfrm>
            <a:off x="997850" y="1147875"/>
            <a:ext cx="6953250" cy="35242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24"/>
          <p:cNvSpPr txBox="1"/>
          <p:nvPr>
            <p:ph idx="1" type="body"/>
          </p:nvPr>
        </p:nvSpPr>
        <p:spPr>
          <a:xfrm>
            <a:off x="311700" y="295900"/>
            <a:ext cx="8520600" cy="4399500"/>
          </a:xfrm>
          <a:prstGeom prst="rect">
            <a:avLst/>
          </a:prstGeom>
        </p:spPr>
        <p:txBody>
          <a:bodyPr anchorCtr="0" anchor="t" bIns="91425" lIns="91425" spcFirstLastPara="1" rIns="91425" wrap="square" tIns="91425">
            <a:normAutofit/>
          </a:bodyPr>
          <a:lstStyle/>
          <a:p>
            <a:pPr indent="457200" lvl="0" marL="2743200" rtl="0" algn="l">
              <a:spcBef>
                <a:spcPts val="0"/>
              </a:spcBef>
              <a:spcAft>
                <a:spcPts val="0"/>
              </a:spcAft>
              <a:buNone/>
            </a:pPr>
            <a:r>
              <a:rPr b="1" lang="en-GB"/>
              <a:t>Why Hadoop ?</a:t>
            </a:r>
            <a:endParaRPr b="1"/>
          </a:p>
          <a:p>
            <a:pPr indent="-342900" lvl="0" marL="457200" rtl="0" algn="l">
              <a:spcBef>
                <a:spcPts val="1200"/>
              </a:spcBef>
              <a:spcAft>
                <a:spcPts val="0"/>
              </a:spcAft>
              <a:buSzPts val="1800"/>
              <a:buAutoNum type="arabicPeriod"/>
            </a:pPr>
            <a:r>
              <a:rPr lang="en-GB"/>
              <a:t>Data-Intensive processes</a:t>
            </a:r>
            <a:endParaRPr/>
          </a:p>
          <a:p>
            <a:pPr indent="-342900" lvl="0" marL="457200" rtl="0" algn="l">
              <a:spcBef>
                <a:spcPts val="0"/>
              </a:spcBef>
              <a:spcAft>
                <a:spcPts val="0"/>
              </a:spcAft>
              <a:buSzPts val="1800"/>
              <a:buAutoNum type="arabicPeriod"/>
            </a:pPr>
            <a:r>
              <a:rPr lang="en-GB"/>
              <a:t>Scalability</a:t>
            </a:r>
            <a:endParaRPr/>
          </a:p>
          <a:p>
            <a:pPr indent="-342900" lvl="0" marL="457200" rtl="0" algn="l">
              <a:spcBef>
                <a:spcPts val="0"/>
              </a:spcBef>
              <a:spcAft>
                <a:spcPts val="0"/>
              </a:spcAft>
              <a:buSzPts val="1800"/>
              <a:buAutoNum type="arabicPeriod"/>
            </a:pPr>
            <a:r>
              <a:rPr lang="en-GB"/>
              <a:t>Storing and Processing large amount of data</a:t>
            </a:r>
            <a:endParaRPr/>
          </a:p>
          <a:p>
            <a:pPr indent="-342900" lvl="0" marL="457200" rtl="0" algn="l">
              <a:spcBef>
                <a:spcPts val="0"/>
              </a:spcBef>
              <a:spcAft>
                <a:spcPts val="0"/>
              </a:spcAft>
              <a:buSzPts val="1800"/>
              <a:buAutoNum type="arabicPeriod"/>
            </a:pPr>
            <a:r>
              <a:rPr lang="en-GB"/>
              <a:t>Reliability</a:t>
            </a:r>
            <a:endParaRPr/>
          </a:p>
          <a:p>
            <a:pPr indent="0" lvl="0" marL="0" rtl="0" algn="l">
              <a:spcBef>
                <a:spcPts val="100"/>
              </a:spcBef>
              <a:spcAft>
                <a:spcPts val="1200"/>
              </a:spcAft>
              <a:buNone/>
            </a:pPr>
            <a:r>
              <a:t/>
            </a:r>
            <a:endParaRPr b="1"/>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25"/>
          <p:cNvSpPr txBox="1"/>
          <p:nvPr>
            <p:ph idx="1" type="body"/>
          </p:nvPr>
        </p:nvSpPr>
        <p:spPr>
          <a:xfrm>
            <a:off x="311700" y="245800"/>
            <a:ext cx="8520600" cy="4761000"/>
          </a:xfrm>
          <a:prstGeom prst="rect">
            <a:avLst/>
          </a:prstGeom>
        </p:spPr>
        <p:txBody>
          <a:bodyPr anchorCtr="0" anchor="t" bIns="91425" lIns="91425" spcFirstLastPara="1" rIns="91425" wrap="square" tIns="91425">
            <a:normAutofit/>
          </a:bodyPr>
          <a:lstStyle/>
          <a:p>
            <a:pPr indent="457200" lvl="0" marL="1828800" rtl="0" algn="l">
              <a:spcBef>
                <a:spcPts val="0"/>
              </a:spcBef>
              <a:spcAft>
                <a:spcPts val="0"/>
              </a:spcAft>
              <a:buNone/>
            </a:pPr>
            <a:r>
              <a:rPr b="1" lang="en-GB"/>
              <a:t>  Various Hadoop Providers</a:t>
            </a:r>
            <a:endParaRPr b="1"/>
          </a:p>
          <a:p>
            <a:pPr indent="-342900" lvl="0" marL="457200" rtl="0" algn="l">
              <a:spcBef>
                <a:spcPts val="1200"/>
              </a:spcBef>
              <a:spcAft>
                <a:spcPts val="0"/>
              </a:spcAft>
              <a:buSzPts val="1800"/>
              <a:buAutoNum type="arabicPeriod"/>
            </a:pPr>
            <a:r>
              <a:rPr lang="en-GB"/>
              <a:t>Apache</a:t>
            </a:r>
            <a:endParaRPr/>
          </a:p>
          <a:p>
            <a:pPr indent="-342900" lvl="0" marL="457200" rtl="0" algn="l">
              <a:spcBef>
                <a:spcPts val="0"/>
              </a:spcBef>
              <a:spcAft>
                <a:spcPts val="0"/>
              </a:spcAft>
              <a:buSzPts val="1800"/>
              <a:buAutoNum type="arabicPeriod"/>
            </a:pPr>
            <a:r>
              <a:rPr lang="en-GB"/>
              <a:t>Cloudera &amp; Hortonworks</a:t>
            </a:r>
            <a:endParaRPr/>
          </a:p>
          <a:p>
            <a:pPr indent="-342900" lvl="0" marL="457200" rtl="0" algn="l">
              <a:spcBef>
                <a:spcPts val="0"/>
              </a:spcBef>
              <a:spcAft>
                <a:spcPts val="0"/>
              </a:spcAft>
              <a:buSzPts val="1800"/>
              <a:buAutoNum type="arabicPeriod"/>
            </a:pPr>
            <a:r>
              <a:rPr lang="en-GB"/>
              <a:t>Amazon AWS (EMR)</a:t>
            </a:r>
            <a:endParaRPr/>
          </a:p>
          <a:p>
            <a:pPr indent="-342900" lvl="0" marL="457200" rtl="0" algn="l">
              <a:spcBef>
                <a:spcPts val="0"/>
              </a:spcBef>
              <a:spcAft>
                <a:spcPts val="0"/>
              </a:spcAft>
              <a:buSzPts val="1800"/>
              <a:buAutoNum type="arabicPeriod"/>
            </a:pPr>
            <a:r>
              <a:rPr lang="en-GB"/>
              <a:t>Azure </a:t>
            </a:r>
            <a:endParaRPr/>
          </a:p>
          <a:p>
            <a:pPr indent="-342900" lvl="0" marL="457200" rtl="0" algn="l">
              <a:spcBef>
                <a:spcPts val="0"/>
              </a:spcBef>
              <a:spcAft>
                <a:spcPts val="0"/>
              </a:spcAft>
              <a:buSzPts val="1800"/>
              <a:buAutoNum type="arabicPeriod"/>
            </a:pPr>
            <a:r>
              <a:rPr lang="en-GB"/>
              <a:t>GCP</a:t>
            </a:r>
            <a:endParaRPr/>
          </a:p>
          <a:p>
            <a:pPr indent="0" lvl="0" marL="0" rtl="0" algn="l">
              <a:spcBef>
                <a:spcPts val="1200"/>
              </a:spcBef>
              <a:spcAft>
                <a:spcPts val="0"/>
              </a:spcAft>
              <a:buNone/>
            </a:pPr>
            <a:r>
              <a:t/>
            </a:r>
            <a:endParaRPr b="1"/>
          </a:p>
          <a:p>
            <a:pPr indent="457200" lvl="0" marL="1828800" rtl="0" algn="l">
              <a:spcBef>
                <a:spcPts val="1200"/>
              </a:spcBef>
              <a:spcAft>
                <a:spcPts val="1200"/>
              </a:spcAft>
              <a:buNone/>
            </a:pPr>
            <a:r>
              <a:t/>
            </a:r>
            <a:endParaRPr b="1"/>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26"/>
          <p:cNvSpPr txBox="1"/>
          <p:nvPr>
            <p:ph type="ctrTitle"/>
          </p:nvPr>
        </p:nvSpPr>
        <p:spPr>
          <a:xfrm>
            <a:off x="78075" y="357050"/>
            <a:ext cx="8520600" cy="756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GB" sz="3000"/>
              <a:t>HDFS</a:t>
            </a:r>
            <a:endParaRPr sz="3000"/>
          </a:p>
        </p:txBody>
      </p:sp>
      <p:sp>
        <p:nvSpPr>
          <p:cNvPr id="131" name="Google Shape;131;p26"/>
          <p:cNvSpPr txBox="1"/>
          <p:nvPr>
            <p:ph idx="1" type="subTitle"/>
          </p:nvPr>
        </p:nvSpPr>
        <p:spPr>
          <a:xfrm>
            <a:off x="311700" y="1235525"/>
            <a:ext cx="8520600" cy="4095900"/>
          </a:xfrm>
          <a:prstGeom prst="rect">
            <a:avLst/>
          </a:prstGeom>
        </p:spPr>
        <p:txBody>
          <a:bodyPr anchorCtr="0" anchor="t" bIns="91425" lIns="91425" spcFirstLastPara="1" rIns="91425" wrap="square" tIns="91425">
            <a:normAutofit lnSpcReduction="10000"/>
          </a:bodyPr>
          <a:lstStyle/>
          <a:p>
            <a:pPr indent="-381000" lvl="0" marL="457200" rtl="0" algn="just">
              <a:spcBef>
                <a:spcPts val="0"/>
              </a:spcBef>
              <a:spcAft>
                <a:spcPts val="0"/>
              </a:spcAft>
              <a:buClr>
                <a:srgbClr val="000000"/>
              </a:buClr>
              <a:buSzPts val="2400"/>
              <a:buChar char="●"/>
            </a:pPr>
            <a:r>
              <a:rPr lang="en-GB" sz="2400">
                <a:solidFill>
                  <a:srgbClr val="000000"/>
                </a:solidFill>
              </a:rPr>
              <a:t>Hadoop distributed file system-HDFS is the primary storage system of Hadoop. </a:t>
            </a:r>
            <a:endParaRPr sz="2400">
              <a:solidFill>
                <a:srgbClr val="000000"/>
              </a:solidFill>
            </a:endParaRPr>
          </a:p>
          <a:p>
            <a:pPr indent="-381000" lvl="0" marL="457200" rtl="0" algn="just">
              <a:spcBef>
                <a:spcPts val="0"/>
              </a:spcBef>
              <a:spcAft>
                <a:spcPts val="0"/>
              </a:spcAft>
              <a:buClr>
                <a:srgbClr val="000000"/>
              </a:buClr>
              <a:buSzPts val="2400"/>
              <a:buChar char="●"/>
            </a:pPr>
            <a:r>
              <a:rPr lang="en-GB" sz="2400">
                <a:solidFill>
                  <a:srgbClr val="000000"/>
                </a:solidFill>
              </a:rPr>
              <a:t>HDFS stores very large files running on a cluster of commodity hardware. </a:t>
            </a:r>
            <a:endParaRPr sz="2400">
              <a:solidFill>
                <a:srgbClr val="000000"/>
              </a:solidFill>
            </a:endParaRPr>
          </a:p>
          <a:p>
            <a:pPr indent="-381000" lvl="0" marL="457200" rtl="0" algn="just">
              <a:spcBef>
                <a:spcPts val="0"/>
              </a:spcBef>
              <a:spcAft>
                <a:spcPts val="0"/>
              </a:spcAft>
              <a:buClr>
                <a:srgbClr val="000000"/>
              </a:buClr>
              <a:buSzPts val="2400"/>
              <a:buChar char="●"/>
            </a:pPr>
            <a:r>
              <a:rPr lang="en-GB" sz="2400">
                <a:solidFill>
                  <a:srgbClr val="000000"/>
                </a:solidFill>
              </a:rPr>
              <a:t>It works on the principle of storage of less number of large files rather than the huge number of small files. </a:t>
            </a:r>
            <a:endParaRPr sz="2400">
              <a:solidFill>
                <a:srgbClr val="000000"/>
              </a:solidFill>
            </a:endParaRPr>
          </a:p>
          <a:p>
            <a:pPr indent="-381000" lvl="0" marL="457200" rtl="0" algn="just">
              <a:spcBef>
                <a:spcPts val="0"/>
              </a:spcBef>
              <a:spcAft>
                <a:spcPts val="0"/>
              </a:spcAft>
              <a:buClr>
                <a:srgbClr val="000000"/>
              </a:buClr>
              <a:buSzPts val="2400"/>
              <a:buChar char="●"/>
            </a:pPr>
            <a:r>
              <a:rPr lang="en-GB" sz="2400">
                <a:solidFill>
                  <a:srgbClr val="000000"/>
                </a:solidFill>
              </a:rPr>
              <a:t>HDFS stores data reliably even in the case of hardware failure.</a:t>
            </a:r>
            <a:endParaRPr sz="2400">
              <a:solidFill>
                <a:srgbClr val="000000"/>
              </a:solidFill>
            </a:endParaRPr>
          </a:p>
          <a:p>
            <a:pPr indent="-381000" lvl="0" marL="457200" rtl="0" algn="just">
              <a:spcBef>
                <a:spcPts val="0"/>
              </a:spcBef>
              <a:spcAft>
                <a:spcPts val="0"/>
              </a:spcAft>
              <a:buClr>
                <a:srgbClr val="000000"/>
              </a:buClr>
              <a:buSzPts val="2400"/>
              <a:buChar char="●"/>
            </a:pPr>
            <a:r>
              <a:rPr lang="en-GB" sz="2400">
                <a:solidFill>
                  <a:srgbClr val="000000"/>
                </a:solidFill>
              </a:rPr>
              <a:t>It also provides high throughput access to the application by accessing in parallel.</a:t>
            </a:r>
            <a:endParaRPr sz="2400">
              <a:solidFill>
                <a:srgbClr val="000000"/>
              </a:solidFill>
            </a:endParaRPr>
          </a:p>
          <a:p>
            <a:pPr indent="0" lvl="0" marL="0" rtl="0" algn="ctr">
              <a:spcBef>
                <a:spcPts val="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pic>
        <p:nvPicPr>
          <p:cNvPr id="136" name="Google Shape;136;p27"/>
          <p:cNvPicPr preferRelativeResize="0"/>
          <p:nvPr/>
        </p:nvPicPr>
        <p:blipFill>
          <a:blip r:embed="rId3">
            <a:alphaModFix/>
          </a:blip>
          <a:stretch>
            <a:fillRect/>
          </a:stretch>
        </p:blipFill>
        <p:spPr>
          <a:xfrm>
            <a:off x="152400" y="152400"/>
            <a:ext cx="8839200" cy="4625848"/>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Components of HDFS</a:t>
            </a:r>
            <a:endParaRPr/>
          </a:p>
        </p:txBody>
      </p:sp>
      <p:sp>
        <p:nvSpPr>
          <p:cNvPr id="142" name="Google Shape;142;p2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92500" lnSpcReduction="10000"/>
          </a:bodyPr>
          <a:lstStyle/>
          <a:p>
            <a:pPr indent="0" lvl="0" marL="0" rtl="0" algn="l">
              <a:spcBef>
                <a:spcPts val="0"/>
              </a:spcBef>
              <a:spcAft>
                <a:spcPts val="0"/>
              </a:spcAft>
              <a:buNone/>
            </a:pPr>
            <a:r>
              <a:rPr b="1" lang="en-GB"/>
              <a:t>NameNode</a:t>
            </a:r>
            <a:r>
              <a:rPr lang="en-GB"/>
              <a:t> – It works as Master in Hadoop cluster. Namenode stores meta-data i.e.number of blocks, replicas and other details. Meta-data is present in memory in the master to provide faster retrieval of data. NameNode maintains and also manages the slave nodes, and assigns tasks to them. It should deploy on reliable hardware as it is the centerpiece of HDFS.</a:t>
            </a:r>
            <a:endParaRPr/>
          </a:p>
          <a:p>
            <a:pPr indent="0" lvl="0" marL="0" rtl="0" algn="l">
              <a:spcBef>
                <a:spcPts val="1200"/>
              </a:spcBef>
              <a:spcAft>
                <a:spcPts val="0"/>
              </a:spcAft>
              <a:buClr>
                <a:schemeClr val="dk1"/>
              </a:buClr>
              <a:buSzPct val="61111"/>
              <a:buFont typeface="Arial"/>
              <a:buNone/>
            </a:pPr>
            <a:r>
              <a:rPr b="1" lang="en-GB"/>
              <a:t>DataNode </a:t>
            </a:r>
            <a:r>
              <a:rPr lang="en-GB"/>
              <a:t>– It works as Slave in Hadoop cluster. In Hadoop HDFS, DataNode is responsible for storing actual data in HDFS. It also performs read and writes operation as per request for the clients. DataNodes can deploy on commodity hardware.</a:t>
            </a:r>
            <a:endParaRPr/>
          </a:p>
          <a:p>
            <a:pPr indent="0" lvl="0" marL="0" rtl="0" algn="l">
              <a:spcBef>
                <a:spcPts val="1200"/>
              </a:spcBef>
              <a:spcAft>
                <a:spcPts val="0"/>
              </a:spcAft>
              <a:buClr>
                <a:schemeClr val="dk1"/>
              </a:buClr>
              <a:buSzPct val="61111"/>
              <a:buFont typeface="Arial"/>
              <a:buNone/>
            </a:pPr>
            <a:r>
              <a:t/>
            </a:r>
            <a:endParaRPr/>
          </a:p>
          <a:p>
            <a:pPr indent="0" lvl="0" marL="0" rtl="0" algn="l">
              <a:spcBef>
                <a:spcPts val="1200"/>
              </a:spcBef>
              <a:spcAft>
                <a:spcPts val="120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29"/>
          <p:cNvSpPr txBox="1"/>
          <p:nvPr>
            <p:ph idx="1" type="body"/>
          </p:nvPr>
        </p:nvSpPr>
        <p:spPr>
          <a:xfrm>
            <a:off x="311700" y="863550"/>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b="1" lang="en-GB"/>
              <a:t>FsImage </a:t>
            </a:r>
            <a:r>
              <a:rPr lang="en-GB"/>
              <a:t>– FsImage is an “Image file”. It contains the entire filesystem namespace and stored as a file in the namenode’s local file system. It also contains a serialized form of all the directories and file inodes in the filesystem. Each inode is an internal representation of file or directory’s metadata.</a:t>
            </a:r>
            <a:endParaRPr/>
          </a:p>
          <a:p>
            <a:pPr indent="0" lvl="0" marL="0" rtl="0" algn="l">
              <a:spcBef>
                <a:spcPts val="1200"/>
              </a:spcBef>
              <a:spcAft>
                <a:spcPts val="0"/>
              </a:spcAft>
              <a:buClr>
                <a:schemeClr val="dk1"/>
              </a:buClr>
              <a:buSzPts val="1100"/>
              <a:buFont typeface="Arial"/>
              <a:buNone/>
            </a:pPr>
            <a:r>
              <a:rPr b="1" lang="en-GB"/>
              <a:t>EditLogs </a:t>
            </a:r>
            <a:r>
              <a:rPr lang="en-GB"/>
              <a:t>– EditLogs contains all the recent modifications made to the file system of most recent FsImage. When namenode receives a create/update/delete request from the client. Then this request is first recorded to edits file.</a:t>
            </a:r>
            <a:endParaRPr/>
          </a:p>
          <a:p>
            <a:pPr indent="0" lvl="0" marL="0" rtl="0" algn="l">
              <a:spcBef>
                <a:spcPts val="1200"/>
              </a:spcBef>
              <a:spcAft>
                <a:spcPts val="1200"/>
              </a:spcAft>
              <a:buNone/>
            </a:pPr>
            <a:r>
              <a:t/>
            </a:r>
            <a:endParaRPr/>
          </a:p>
        </p:txBody>
      </p:sp>
      <p:pic>
        <p:nvPicPr>
          <p:cNvPr id="148" name="Google Shape;148;p29"/>
          <p:cNvPicPr preferRelativeResize="0"/>
          <p:nvPr/>
        </p:nvPicPr>
        <p:blipFill>
          <a:blip r:embed="rId3">
            <a:alphaModFix/>
          </a:blip>
          <a:stretch>
            <a:fillRect/>
          </a:stretch>
        </p:blipFill>
        <p:spPr>
          <a:xfrm>
            <a:off x="6227125" y="2472500"/>
            <a:ext cx="3331400" cy="28597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30"/>
          <p:cNvSpPr txBox="1"/>
          <p:nvPr>
            <p:ph idx="1" type="body"/>
          </p:nvPr>
        </p:nvSpPr>
        <p:spPr>
          <a:xfrm>
            <a:off x="311700" y="655600"/>
            <a:ext cx="8520600" cy="34164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Clr>
                <a:schemeClr val="dk1"/>
              </a:buClr>
              <a:buSzPts val="1100"/>
              <a:buFont typeface="Arial"/>
              <a:buNone/>
            </a:pPr>
            <a:r>
              <a:rPr b="1" lang="en-GB"/>
              <a:t>SecondaryNameNode</a:t>
            </a:r>
            <a:r>
              <a:rPr lang="en-GB"/>
              <a:t> – Secondary NameNode download the FsImage and EditLogs from the NameNode. Then it merges </a:t>
            </a:r>
            <a:r>
              <a:rPr b="1" lang="en-GB"/>
              <a:t>EditLogs </a:t>
            </a:r>
            <a:r>
              <a:rPr lang="en-GB"/>
              <a:t>with the </a:t>
            </a:r>
            <a:r>
              <a:rPr b="1" lang="en-GB"/>
              <a:t>FsImage </a:t>
            </a:r>
            <a:r>
              <a:rPr lang="en-GB"/>
              <a:t>periodically. It keeps edits log size within a limit. It stores the modified FsImage into persistent storage. which we can use as FsImage in the case of NameNode failure.</a:t>
            </a:r>
            <a:endParaRPr/>
          </a:p>
          <a:p>
            <a:pPr indent="0" lvl="0" marL="0" rtl="0" algn="just">
              <a:spcBef>
                <a:spcPts val="1200"/>
              </a:spcBef>
              <a:spcAft>
                <a:spcPts val="120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pic>
        <p:nvPicPr>
          <p:cNvPr id="158" name="Google Shape;158;p31"/>
          <p:cNvPicPr preferRelativeResize="0"/>
          <p:nvPr/>
        </p:nvPicPr>
        <p:blipFill>
          <a:blip r:embed="rId3">
            <a:alphaModFix/>
          </a:blip>
          <a:stretch>
            <a:fillRect/>
          </a:stretch>
        </p:blipFill>
        <p:spPr>
          <a:xfrm>
            <a:off x="152400" y="152400"/>
            <a:ext cx="5972175" cy="1917750"/>
          </a:xfrm>
          <a:prstGeom prst="rect">
            <a:avLst/>
          </a:prstGeom>
          <a:noFill/>
          <a:ln>
            <a:noFill/>
          </a:ln>
        </p:spPr>
      </p:pic>
      <p:pic>
        <p:nvPicPr>
          <p:cNvPr id="159" name="Google Shape;159;p31"/>
          <p:cNvPicPr preferRelativeResize="0"/>
          <p:nvPr/>
        </p:nvPicPr>
        <p:blipFill>
          <a:blip r:embed="rId4">
            <a:alphaModFix/>
          </a:blip>
          <a:stretch>
            <a:fillRect/>
          </a:stretch>
        </p:blipFill>
        <p:spPr>
          <a:xfrm>
            <a:off x="332800" y="2345638"/>
            <a:ext cx="7715250" cy="24479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 name="Shape 60"/>
        <p:cNvGrpSpPr/>
        <p:nvPr/>
      </p:nvGrpSpPr>
      <p:grpSpPr>
        <a:xfrm>
          <a:off x="0" y="0"/>
          <a:ext cx="0" cy="0"/>
          <a:chOff x="0" y="0"/>
          <a:chExt cx="0" cy="0"/>
        </a:xfrm>
      </p:grpSpPr>
      <p:sp>
        <p:nvSpPr>
          <p:cNvPr id="61" name="Google Shape;61;p14"/>
          <p:cNvSpPr txBox="1"/>
          <p:nvPr>
            <p:ph type="title"/>
          </p:nvPr>
        </p:nvSpPr>
        <p:spPr>
          <a:xfrm>
            <a:off x="-166650" y="100175"/>
            <a:ext cx="8520600" cy="572700"/>
          </a:xfrm>
          <a:prstGeom prst="rect">
            <a:avLst/>
          </a:prstGeom>
        </p:spPr>
        <p:txBody>
          <a:bodyPr anchorCtr="0" anchor="t" bIns="91425" lIns="91425" spcFirstLastPara="1" rIns="91425" wrap="square" tIns="91425">
            <a:normAutofit fontScale="90000"/>
          </a:bodyPr>
          <a:lstStyle/>
          <a:p>
            <a:pPr indent="457200" lvl="0" marL="2286000" rtl="0" algn="l">
              <a:lnSpc>
                <a:spcPct val="153846"/>
              </a:lnSpc>
              <a:spcBef>
                <a:spcPts val="1800"/>
              </a:spcBef>
              <a:spcAft>
                <a:spcPts val="0"/>
              </a:spcAft>
              <a:buClr>
                <a:schemeClr val="dk1"/>
              </a:buClr>
              <a:buSzPct val="33333"/>
              <a:buFont typeface="Arial"/>
              <a:buNone/>
            </a:pPr>
            <a:r>
              <a:rPr b="1" lang="en-GB" sz="3300">
                <a:solidFill>
                  <a:srgbClr val="222222"/>
                </a:solidFill>
                <a:highlight>
                  <a:srgbClr val="FFFFFF"/>
                </a:highlight>
              </a:rPr>
              <a:t>Example of Big Data?</a:t>
            </a:r>
            <a:endParaRPr b="1" sz="3300">
              <a:solidFill>
                <a:srgbClr val="222222"/>
              </a:solidFill>
              <a:highlight>
                <a:srgbClr val="FFFFFF"/>
              </a:highlight>
            </a:endParaRPr>
          </a:p>
          <a:p>
            <a:pPr indent="0" lvl="0" marL="0" rtl="0" algn="l">
              <a:spcBef>
                <a:spcPts val="900"/>
              </a:spcBef>
              <a:spcAft>
                <a:spcPts val="0"/>
              </a:spcAft>
              <a:buNone/>
            </a:pPr>
            <a:r>
              <a:t/>
            </a:r>
            <a:endParaRPr/>
          </a:p>
        </p:txBody>
      </p:sp>
      <p:sp>
        <p:nvSpPr>
          <p:cNvPr id="62" name="Google Shape;62;p14"/>
          <p:cNvSpPr txBox="1"/>
          <p:nvPr>
            <p:ph idx="1" type="body"/>
          </p:nvPr>
        </p:nvSpPr>
        <p:spPr>
          <a:xfrm>
            <a:off x="311700" y="868750"/>
            <a:ext cx="8520600" cy="42747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Clr>
                <a:srgbClr val="222222"/>
              </a:buClr>
              <a:buSzPts val="1400"/>
              <a:buAutoNum type="arabicPeriod"/>
            </a:pPr>
            <a:r>
              <a:rPr lang="en-GB" sz="1400">
                <a:solidFill>
                  <a:srgbClr val="222222"/>
                </a:solidFill>
                <a:highlight>
                  <a:srgbClr val="FFFFFF"/>
                </a:highlight>
              </a:rPr>
              <a:t>The </a:t>
            </a:r>
            <a:r>
              <a:rPr b="1" lang="en-GB" sz="1400">
                <a:solidFill>
                  <a:srgbClr val="222222"/>
                </a:solidFill>
                <a:highlight>
                  <a:srgbClr val="FFFFFF"/>
                </a:highlight>
              </a:rPr>
              <a:t>New York Stock Exchange</a:t>
            </a:r>
            <a:r>
              <a:rPr lang="en-GB" sz="1400">
                <a:solidFill>
                  <a:srgbClr val="222222"/>
                </a:solidFill>
                <a:highlight>
                  <a:srgbClr val="FFFFFF"/>
                </a:highlight>
              </a:rPr>
              <a:t> is an example of Big Data that generates about </a:t>
            </a:r>
            <a:r>
              <a:rPr b="1" i="1" lang="en-GB" sz="1400">
                <a:solidFill>
                  <a:srgbClr val="222222"/>
                </a:solidFill>
                <a:highlight>
                  <a:srgbClr val="FFFFFF"/>
                </a:highlight>
              </a:rPr>
              <a:t>one terabyte</a:t>
            </a:r>
            <a:r>
              <a:rPr lang="en-GB" sz="1400">
                <a:solidFill>
                  <a:srgbClr val="222222"/>
                </a:solidFill>
                <a:highlight>
                  <a:srgbClr val="FFFFFF"/>
                </a:highlight>
              </a:rPr>
              <a:t> of new trade data per day.</a:t>
            </a:r>
            <a:endParaRPr sz="1400">
              <a:solidFill>
                <a:srgbClr val="222222"/>
              </a:solidFill>
              <a:highlight>
                <a:srgbClr val="FFFFFF"/>
              </a:highlight>
            </a:endParaRPr>
          </a:p>
          <a:p>
            <a:pPr indent="-317500" lvl="0" marL="457200" rtl="0" algn="l">
              <a:spcBef>
                <a:spcPts val="0"/>
              </a:spcBef>
              <a:spcAft>
                <a:spcPts val="0"/>
              </a:spcAft>
              <a:buClr>
                <a:srgbClr val="222222"/>
              </a:buClr>
              <a:buSzPts val="1400"/>
              <a:buAutoNum type="arabicPeriod"/>
            </a:pPr>
            <a:r>
              <a:rPr b="1" lang="en-GB" sz="1350">
                <a:solidFill>
                  <a:srgbClr val="222222"/>
                </a:solidFill>
                <a:highlight>
                  <a:srgbClr val="FFFFFF"/>
                </a:highlight>
              </a:rPr>
              <a:t>Social Media - </a:t>
            </a:r>
            <a:r>
              <a:rPr lang="en-GB" sz="1350">
                <a:solidFill>
                  <a:srgbClr val="222222"/>
                </a:solidFill>
                <a:highlight>
                  <a:srgbClr val="FFFFFF"/>
                </a:highlight>
              </a:rPr>
              <a:t>The statistic shows that </a:t>
            </a:r>
            <a:r>
              <a:rPr b="1" i="1" lang="en-GB" sz="1350">
                <a:solidFill>
                  <a:srgbClr val="222222"/>
                </a:solidFill>
                <a:highlight>
                  <a:srgbClr val="FFFFFF"/>
                </a:highlight>
              </a:rPr>
              <a:t>500+terabytes</a:t>
            </a:r>
            <a:r>
              <a:rPr lang="en-GB" sz="1350">
                <a:solidFill>
                  <a:srgbClr val="222222"/>
                </a:solidFill>
                <a:highlight>
                  <a:srgbClr val="FFFFFF"/>
                </a:highlight>
              </a:rPr>
              <a:t> of new data get ingested into the databases of social media site </a:t>
            </a:r>
            <a:r>
              <a:rPr b="1" lang="en-GB" sz="1350">
                <a:solidFill>
                  <a:srgbClr val="222222"/>
                </a:solidFill>
                <a:highlight>
                  <a:srgbClr val="FFFFFF"/>
                </a:highlight>
              </a:rPr>
              <a:t>Facebook</a:t>
            </a:r>
            <a:r>
              <a:rPr lang="en-GB" sz="1350">
                <a:solidFill>
                  <a:srgbClr val="222222"/>
                </a:solidFill>
                <a:highlight>
                  <a:srgbClr val="FFFFFF"/>
                </a:highlight>
              </a:rPr>
              <a:t>, every day. This data is mainly generated in terms of photo and video uploads, message exchanges, putting comments etc. </a:t>
            </a:r>
            <a:endParaRPr sz="1350">
              <a:solidFill>
                <a:srgbClr val="222222"/>
              </a:solidFill>
              <a:highlight>
                <a:srgbClr val="FFFFFF"/>
              </a:highlight>
            </a:endParaRPr>
          </a:p>
          <a:p>
            <a:pPr indent="-317500" lvl="0" marL="457200" rtl="0" algn="l">
              <a:spcBef>
                <a:spcPts val="0"/>
              </a:spcBef>
              <a:spcAft>
                <a:spcPts val="0"/>
              </a:spcAft>
              <a:buClr>
                <a:srgbClr val="222222"/>
              </a:buClr>
              <a:buSzPts val="1400"/>
              <a:buAutoNum type="arabicPeriod"/>
            </a:pPr>
            <a:r>
              <a:rPr lang="en-GB" sz="1350">
                <a:solidFill>
                  <a:srgbClr val="222222"/>
                </a:solidFill>
                <a:highlight>
                  <a:srgbClr val="FFFFFF"/>
                </a:highlight>
              </a:rPr>
              <a:t>A single </a:t>
            </a:r>
            <a:r>
              <a:rPr b="1" lang="en-GB" sz="1350">
                <a:solidFill>
                  <a:srgbClr val="222222"/>
                </a:solidFill>
                <a:highlight>
                  <a:srgbClr val="FFFFFF"/>
                </a:highlight>
              </a:rPr>
              <a:t>Jet engine</a:t>
            </a:r>
            <a:r>
              <a:rPr lang="en-GB" sz="1350">
                <a:solidFill>
                  <a:srgbClr val="222222"/>
                </a:solidFill>
                <a:highlight>
                  <a:srgbClr val="FFFFFF"/>
                </a:highlight>
              </a:rPr>
              <a:t> can generate </a:t>
            </a:r>
            <a:r>
              <a:rPr b="1" i="1" lang="en-GB" sz="1350">
                <a:solidFill>
                  <a:srgbClr val="222222"/>
                </a:solidFill>
                <a:highlight>
                  <a:srgbClr val="FFFFFF"/>
                </a:highlight>
              </a:rPr>
              <a:t>10+terabytes</a:t>
            </a:r>
            <a:r>
              <a:rPr lang="en-GB" sz="1350">
                <a:solidFill>
                  <a:srgbClr val="222222"/>
                </a:solidFill>
                <a:highlight>
                  <a:srgbClr val="FFFFFF"/>
                </a:highlight>
              </a:rPr>
              <a:t> of data in </a:t>
            </a:r>
            <a:r>
              <a:rPr b="1" i="1" lang="en-GB" sz="1350">
                <a:solidFill>
                  <a:srgbClr val="222222"/>
                </a:solidFill>
                <a:highlight>
                  <a:srgbClr val="FFFFFF"/>
                </a:highlight>
              </a:rPr>
              <a:t>30 minutes</a:t>
            </a:r>
            <a:r>
              <a:rPr lang="en-GB" sz="1350">
                <a:solidFill>
                  <a:srgbClr val="222222"/>
                </a:solidFill>
                <a:highlight>
                  <a:srgbClr val="FFFFFF"/>
                </a:highlight>
              </a:rPr>
              <a:t> of flight time. With many thousand flights per day, generation of data reaches up to many </a:t>
            </a:r>
            <a:r>
              <a:rPr b="1" i="1" lang="en-GB" sz="1350">
                <a:solidFill>
                  <a:srgbClr val="222222"/>
                </a:solidFill>
                <a:highlight>
                  <a:srgbClr val="FFFFFF"/>
                </a:highlight>
              </a:rPr>
              <a:t>Petabytes.</a:t>
            </a:r>
            <a:endParaRPr sz="1400">
              <a:solidFill>
                <a:srgbClr val="222222"/>
              </a:solidFill>
              <a:highlight>
                <a:srgbClr val="FFFFFF"/>
              </a:highlight>
            </a:endParaRPr>
          </a:p>
        </p:txBody>
      </p:sp>
      <p:pic>
        <p:nvPicPr>
          <p:cNvPr id="63" name="Google Shape;63;p14"/>
          <p:cNvPicPr preferRelativeResize="0"/>
          <p:nvPr/>
        </p:nvPicPr>
        <p:blipFill>
          <a:blip r:embed="rId3">
            <a:alphaModFix/>
          </a:blip>
          <a:stretch>
            <a:fillRect/>
          </a:stretch>
        </p:blipFill>
        <p:spPr>
          <a:xfrm>
            <a:off x="5229750" y="3125650"/>
            <a:ext cx="3124200" cy="724625"/>
          </a:xfrm>
          <a:prstGeom prst="rect">
            <a:avLst/>
          </a:prstGeom>
          <a:noFill/>
          <a:ln>
            <a:noFill/>
          </a:ln>
        </p:spPr>
      </p:pic>
      <p:pic>
        <p:nvPicPr>
          <p:cNvPr id="64" name="Google Shape;64;p14"/>
          <p:cNvPicPr preferRelativeResize="0"/>
          <p:nvPr/>
        </p:nvPicPr>
        <p:blipFill>
          <a:blip r:embed="rId4">
            <a:alphaModFix/>
          </a:blip>
          <a:stretch>
            <a:fillRect/>
          </a:stretch>
        </p:blipFill>
        <p:spPr>
          <a:xfrm>
            <a:off x="885425" y="3125650"/>
            <a:ext cx="2602250" cy="724625"/>
          </a:xfrm>
          <a:prstGeom prst="rect">
            <a:avLst/>
          </a:prstGeom>
          <a:noFill/>
          <a:ln>
            <a:noFill/>
          </a:ln>
        </p:spPr>
      </p:pic>
      <p:pic>
        <p:nvPicPr>
          <p:cNvPr id="65" name="Google Shape;65;p14"/>
          <p:cNvPicPr preferRelativeResize="0"/>
          <p:nvPr/>
        </p:nvPicPr>
        <p:blipFill>
          <a:blip r:embed="rId5">
            <a:alphaModFix/>
          </a:blip>
          <a:stretch>
            <a:fillRect/>
          </a:stretch>
        </p:blipFill>
        <p:spPr>
          <a:xfrm>
            <a:off x="3051325" y="4061619"/>
            <a:ext cx="3200400" cy="9900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pic>
        <p:nvPicPr>
          <p:cNvPr id="164" name="Google Shape;164;p32"/>
          <p:cNvPicPr preferRelativeResize="0"/>
          <p:nvPr/>
        </p:nvPicPr>
        <p:blipFill>
          <a:blip r:embed="rId3">
            <a:alphaModFix/>
          </a:blip>
          <a:stretch>
            <a:fillRect/>
          </a:stretch>
        </p:blipFill>
        <p:spPr>
          <a:xfrm>
            <a:off x="1403125" y="465188"/>
            <a:ext cx="6096000" cy="4213126"/>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pic>
        <p:nvPicPr>
          <p:cNvPr id="169" name="Google Shape;169;p33"/>
          <p:cNvPicPr preferRelativeResize="0"/>
          <p:nvPr/>
        </p:nvPicPr>
        <p:blipFill>
          <a:blip r:embed="rId3">
            <a:alphaModFix/>
          </a:blip>
          <a:stretch>
            <a:fillRect/>
          </a:stretch>
        </p:blipFill>
        <p:spPr>
          <a:xfrm>
            <a:off x="152400" y="152400"/>
            <a:ext cx="8839200" cy="4625848"/>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457200" lvl="0" marL="1828800" rtl="0" algn="l">
              <a:spcBef>
                <a:spcPts val="0"/>
              </a:spcBef>
              <a:spcAft>
                <a:spcPts val="0"/>
              </a:spcAft>
              <a:buNone/>
            </a:pPr>
            <a:r>
              <a:rPr b="1" lang="en-GB"/>
              <a:t>Block in HDFS</a:t>
            </a:r>
            <a:endParaRPr b="1"/>
          </a:p>
        </p:txBody>
      </p:sp>
      <p:sp>
        <p:nvSpPr>
          <p:cNvPr id="175" name="Google Shape;175;p3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rPr b="1" lang="en-GB"/>
              <a:t>Block </a:t>
            </a:r>
            <a:r>
              <a:rPr lang="en-GB"/>
              <a:t>is a continuous location on the hard drive where data is stored. In general, FileSystem store data as a collection of blocks. In a similar way, HDFS stores each file as blocks, and distributes it across the Hadoop cluster. HDFS client does not have any control on the block like block location. NameNode decides all such things. The default size of the HDFS block is 128 MB, which we can configure as per the requirement. All blocks of the file are of the same size except the last block, which can be the same size or smaller.</a:t>
            </a:r>
            <a:endParaRPr/>
          </a:p>
          <a:p>
            <a:pPr indent="0" lvl="0" marL="0" rtl="0" algn="just">
              <a:spcBef>
                <a:spcPts val="1200"/>
              </a:spcBef>
              <a:spcAft>
                <a:spcPts val="0"/>
              </a:spcAft>
              <a:buNone/>
            </a:pPr>
            <a:r>
              <a:rPr b="1" lang="en-GB"/>
              <a:t>Block</a:t>
            </a:r>
            <a:r>
              <a:rPr lang="en-GB"/>
              <a:t>- It is the physical representation of data.</a:t>
            </a:r>
            <a:endParaRPr/>
          </a:p>
          <a:p>
            <a:pPr indent="0" lvl="0" marL="0" rtl="0" algn="l">
              <a:spcBef>
                <a:spcPts val="1200"/>
              </a:spcBef>
              <a:spcAft>
                <a:spcPts val="120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3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Clr>
                <a:schemeClr val="dk1"/>
              </a:buClr>
              <a:buSzPts val="1100"/>
              <a:buFont typeface="Arial"/>
              <a:buNone/>
            </a:pPr>
            <a:r>
              <a:rPr b="1" lang="en-GB"/>
              <a:t>InputSplit</a:t>
            </a:r>
            <a:r>
              <a:rPr lang="en-GB"/>
              <a:t>- It is the logical representation of data. Thus, during data processing in MapReduce program or other processing techniques use InputSplit. In MapReduce, important thing is that InputSplit does not contain the input data. Hence, it is just a reference to the data.</a:t>
            </a:r>
            <a:endParaRPr/>
          </a:p>
          <a:p>
            <a:pPr indent="0" lvl="0" marL="0" rtl="0" algn="l">
              <a:spcBef>
                <a:spcPts val="1200"/>
              </a:spcBef>
              <a:spcAft>
                <a:spcPts val="120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pic>
        <p:nvPicPr>
          <p:cNvPr id="185" name="Google Shape;185;p36"/>
          <p:cNvPicPr preferRelativeResize="0"/>
          <p:nvPr/>
        </p:nvPicPr>
        <p:blipFill>
          <a:blip r:embed="rId3">
            <a:alphaModFix/>
          </a:blip>
          <a:stretch>
            <a:fillRect/>
          </a:stretch>
        </p:blipFill>
        <p:spPr>
          <a:xfrm>
            <a:off x="152400" y="152400"/>
            <a:ext cx="6680639" cy="48387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37"/>
          <p:cNvSpPr txBox="1"/>
          <p:nvPr>
            <p:ph idx="1" type="body"/>
          </p:nvPr>
        </p:nvSpPr>
        <p:spPr>
          <a:xfrm>
            <a:off x="311700" y="268050"/>
            <a:ext cx="8520600" cy="4300800"/>
          </a:xfrm>
          <a:prstGeom prst="rect">
            <a:avLst/>
          </a:prstGeom>
        </p:spPr>
        <p:txBody>
          <a:bodyPr anchorCtr="0" anchor="t" bIns="91425" lIns="91425" spcFirstLastPara="1" rIns="91425" wrap="square" tIns="91425">
            <a:normAutofit fontScale="92500" lnSpcReduction="10000"/>
          </a:bodyPr>
          <a:lstStyle/>
          <a:p>
            <a:pPr indent="457200" lvl="0" marL="2286000" rtl="0" algn="l">
              <a:spcBef>
                <a:spcPts val="0"/>
              </a:spcBef>
              <a:spcAft>
                <a:spcPts val="0"/>
              </a:spcAft>
              <a:buNone/>
            </a:pPr>
            <a:r>
              <a:rPr b="1" lang="en-GB"/>
              <a:t>HDFS Commands</a:t>
            </a:r>
            <a:endParaRPr b="1"/>
          </a:p>
          <a:p>
            <a:pPr indent="0" lvl="0" marL="0" rtl="0" algn="l">
              <a:spcBef>
                <a:spcPts val="1200"/>
              </a:spcBef>
              <a:spcAft>
                <a:spcPts val="0"/>
              </a:spcAft>
              <a:buClr>
                <a:schemeClr val="dk1"/>
              </a:buClr>
              <a:buSzPct val="61111"/>
              <a:buFont typeface="Arial"/>
              <a:buNone/>
            </a:pPr>
            <a:r>
              <a:rPr lang="en-GB">
                <a:solidFill>
                  <a:srgbClr val="222222"/>
                </a:solidFill>
              </a:rPr>
              <a:t>Here are a few (of the almost 30) HDFS commands:</a:t>
            </a:r>
            <a:endParaRPr>
              <a:solidFill>
                <a:srgbClr val="222222"/>
              </a:solidFill>
            </a:endParaRPr>
          </a:p>
          <a:p>
            <a:pPr indent="0" lvl="0" marL="0" rtl="0" algn="l">
              <a:spcBef>
                <a:spcPts val="1200"/>
              </a:spcBef>
              <a:spcAft>
                <a:spcPts val="0"/>
              </a:spcAft>
              <a:buClr>
                <a:schemeClr val="dk1"/>
              </a:buClr>
              <a:buSzPct val="61111"/>
              <a:buFont typeface="Arial"/>
              <a:buNone/>
            </a:pPr>
            <a:r>
              <a:rPr b="1" lang="en-GB">
                <a:solidFill>
                  <a:srgbClr val="222222"/>
                </a:solidFill>
              </a:rPr>
              <a:t>-cat</a:t>
            </a:r>
            <a:r>
              <a:rPr lang="en-GB">
                <a:solidFill>
                  <a:srgbClr val="222222"/>
                </a:solidFill>
              </a:rPr>
              <a:t>: display file content (uncompressed)</a:t>
            </a:r>
            <a:endParaRPr>
              <a:solidFill>
                <a:srgbClr val="222222"/>
              </a:solidFill>
            </a:endParaRPr>
          </a:p>
          <a:p>
            <a:pPr indent="0" lvl="0" marL="0" rtl="0" algn="l">
              <a:spcBef>
                <a:spcPts val="1200"/>
              </a:spcBef>
              <a:spcAft>
                <a:spcPts val="0"/>
              </a:spcAft>
              <a:buClr>
                <a:schemeClr val="dk1"/>
              </a:buClr>
              <a:buSzPct val="61111"/>
              <a:buFont typeface="Arial"/>
              <a:buNone/>
            </a:pPr>
            <a:r>
              <a:rPr b="1" lang="en-GB">
                <a:solidFill>
                  <a:srgbClr val="222222"/>
                </a:solidFill>
              </a:rPr>
              <a:t>-text</a:t>
            </a:r>
            <a:r>
              <a:rPr lang="en-GB">
                <a:solidFill>
                  <a:srgbClr val="222222"/>
                </a:solidFill>
              </a:rPr>
              <a:t>: just like </a:t>
            </a:r>
            <a:r>
              <a:rPr b="1" lang="en-GB">
                <a:solidFill>
                  <a:srgbClr val="222222"/>
                </a:solidFill>
              </a:rPr>
              <a:t>cat</a:t>
            </a:r>
            <a:r>
              <a:rPr lang="en-GB">
                <a:solidFill>
                  <a:srgbClr val="222222"/>
                </a:solidFill>
              </a:rPr>
              <a:t> but works on compressed files</a:t>
            </a:r>
            <a:endParaRPr>
              <a:solidFill>
                <a:srgbClr val="222222"/>
              </a:solidFill>
            </a:endParaRPr>
          </a:p>
          <a:p>
            <a:pPr indent="0" lvl="0" marL="0" rtl="0" algn="l">
              <a:spcBef>
                <a:spcPts val="1200"/>
              </a:spcBef>
              <a:spcAft>
                <a:spcPts val="0"/>
              </a:spcAft>
              <a:buClr>
                <a:schemeClr val="dk1"/>
              </a:buClr>
              <a:buSzPct val="61111"/>
              <a:buFont typeface="Arial"/>
              <a:buNone/>
            </a:pPr>
            <a:r>
              <a:rPr b="1" lang="en-GB">
                <a:solidFill>
                  <a:srgbClr val="222222"/>
                </a:solidFill>
              </a:rPr>
              <a:t>-chgrp,-chmod,-chown</a:t>
            </a:r>
            <a:r>
              <a:rPr lang="en-GB">
                <a:solidFill>
                  <a:srgbClr val="222222"/>
                </a:solidFill>
              </a:rPr>
              <a:t>: changes file permissions</a:t>
            </a:r>
            <a:endParaRPr>
              <a:solidFill>
                <a:srgbClr val="222222"/>
              </a:solidFill>
            </a:endParaRPr>
          </a:p>
          <a:p>
            <a:pPr indent="0" lvl="0" marL="0" rtl="0" algn="l">
              <a:spcBef>
                <a:spcPts val="1200"/>
              </a:spcBef>
              <a:spcAft>
                <a:spcPts val="0"/>
              </a:spcAft>
              <a:buClr>
                <a:schemeClr val="dk1"/>
              </a:buClr>
              <a:buSzPct val="61111"/>
              <a:buFont typeface="Arial"/>
              <a:buNone/>
            </a:pPr>
            <a:r>
              <a:rPr b="1" lang="en-GB">
                <a:solidFill>
                  <a:srgbClr val="222222"/>
                </a:solidFill>
              </a:rPr>
              <a:t>-put,-get,-copyFromLocal,-copyToLocal</a:t>
            </a:r>
            <a:r>
              <a:rPr lang="en-GB">
                <a:solidFill>
                  <a:srgbClr val="222222"/>
                </a:solidFill>
              </a:rPr>
              <a:t>: copies files from the local file system to the</a:t>
            </a:r>
            <a:endParaRPr>
              <a:solidFill>
                <a:srgbClr val="222222"/>
              </a:solidFill>
            </a:endParaRPr>
          </a:p>
          <a:p>
            <a:pPr indent="0" lvl="0" marL="0" rtl="0" algn="l">
              <a:spcBef>
                <a:spcPts val="1200"/>
              </a:spcBef>
              <a:spcAft>
                <a:spcPts val="0"/>
              </a:spcAft>
              <a:buClr>
                <a:schemeClr val="dk1"/>
              </a:buClr>
              <a:buSzPct val="61111"/>
              <a:buFont typeface="Arial"/>
              <a:buNone/>
            </a:pPr>
            <a:r>
              <a:rPr lang="en-GB">
                <a:solidFill>
                  <a:srgbClr val="222222"/>
                </a:solidFill>
              </a:rPr>
              <a:t>HDFS and vice versa.</a:t>
            </a:r>
            <a:endParaRPr>
              <a:solidFill>
                <a:srgbClr val="222222"/>
              </a:solidFill>
            </a:endParaRPr>
          </a:p>
          <a:p>
            <a:pPr indent="0" lvl="0" marL="0" rtl="0" algn="l">
              <a:spcBef>
                <a:spcPts val="1200"/>
              </a:spcBef>
              <a:spcAft>
                <a:spcPts val="0"/>
              </a:spcAft>
              <a:buClr>
                <a:schemeClr val="dk1"/>
              </a:buClr>
              <a:buSzPct val="61111"/>
              <a:buFont typeface="Arial"/>
              <a:buNone/>
            </a:pPr>
            <a:r>
              <a:rPr b="1" lang="en-GB">
                <a:solidFill>
                  <a:srgbClr val="222222"/>
                </a:solidFill>
              </a:rPr>
              <a:t>-ls, -ls -R</a:t>
            </a:r>
            <a:r>
              <a:rPr lang="en-GB">
                <a:solidFill>
                  <a:srgbClr val="222222"/>
                </a:solidFill>
              </a:rPr>
              <a:t>: list files/directories</a:t>
            </a:r>
            <a:endParaRPr>
              <a:solidFill>
                <a:srgbClr val="222222"/>
              </a:solidFill>
            </a:endParaRPr>
          </a:p>
          <a:p>
            <a:pPr indent="0" lvl="0" marL="0" rtl="0" algn="l">
              <a:spcBef>
                <a:spcPts val="1200"/>
              </a:spcBef>
              <a:spcAft>
                <a:spcPts val="0"/>
              </a:spcAft>
              <a:buClr>
                <a:schemeClr val="dk1"/>
              </a:buClr>
              <a:buSzPct val="61111"/>
              <a:buFont typeface="Arial"/>
              <a:buNone/>
            </a:pPr>
            <a:r>
              <a:rPr b="1" lang="en-GB">
                <a:solidFill>
                  <a:srgbClr val="222222"/>
                </a:solidFill>
              </a:rPr>
              <a:t>-mv,-moveFromLocal,-moveToLocal</a:t>
            </a:r>
            <a:r>
              <a:rPr lang="en-GB">
                <a:solidFill>
                  <a:srgbClr val="222222"/>
                </a:solidFill>
              </a:rPr>
              <a:t>: moves files</a:t>
            </a:r>
            <a:endParaRPr>
              <a:solidFill>
                <a:srgbClr val="222222"/>
              </a:solidFill>
            </a:endParaRPr>
          </a:p>
          <a:p>
            <a:pPr indent="0" lvl="0" marL="0" rtl="0" algn="l">
              <a:spcBef>
                <a:spcPts val="1200"/>
              </a:spcBef>
              <a:spcAft>
                <a:spcPts val="1200"/>
              </a:spcAft>
              <a:buNone/>
            </a:pPr>
            <a:r>
              <a:t/>
            </a:r>
            <a:endParaRPr b="1"/>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3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2743200" rtl="0" algn="l">
              <a:spcBef>
                <a:spcPts val="0"/>
              </a:spcBef>
              <a:spcAft>
                <a:spcPts val="0"/>
              </a:spcAft>
              <a:buNone/>
            </a:pPr>
            <a:r>
              <a:rPr b="1" lang="en-GB"/>
              <a:t>RackAwareness</a:t>
            </a:r>
            <a:endParaRPr b="1"/>
          </a:p>
        </p:txBody>
      </p:sp>
      <p:pic>
        <p:nvPicPr>
          <p:cNvPr id="196" name="Google Shape;196;p38"/>
          <p:cNvPicPr preferRelativeResize="0"/>
          <p:nvPr/>
        </p:nvPicPr>
        <p:blipFill>
          <a:blip r:embed="rId3">
            <a:alphaModFix/>
          </a:blip>
          <a:stretch>
            <a:fillRect/>
          </a:stretch>
        </p:blipFill>
        <p:spPr>
          <a:xfrm>
            <a:off x="152400" y="1170125"/>
            <a:ext cx="7545776" cy="38209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pic>
        <p:nvPicPr>
          <p:cNvPr id="201" name="Google Shape;201;p39"/>
          <p:cNvPicPr preferRelativeResize="0"/>
          <p:nvPr/>
        </p:nvPicPr>
        <p:blipFill>
          <a:blip r:embed="rId3">
            <a:alphaModFix/>
          </a:blip>
          <a:stretch>
            <a:fillRect/>
          </a:stretch>
        </p:blipFill>
        <p:spPr>
          <a:xfrm>
            <a:off x="152400" y="152400"/>
            <a:ext cx="8319602" cy="4838701"/>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4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2743200" rtl="0" algn="l">
              <a:spcBef>
                <a:spcPts val="0"/>
              </a:spcBef>
              <a:spcAft>
                <a:spcPts val="0"/>
              </a:spcAft>
              <a:buNone/>
            </a:pPr>
            <a:r>
              <a:rPr b="1" lang="en-GB"/>
              <a:t>Compression</a:t>
            </a:r>
            <a:endParaRPr b="1"/>
          </a:p>
        </p:txBody>
      </p:sp>
      <p:pic>
        <p:nvPicPr>
          <p:cNvPr id="207" name="Google Shape;207;p40"/>
          <p:cNvPicPr preferRelativeResize="0"/>
          <p:nvPr/>
        </p:nvPicPr>
        <p:blipFill>
          <a:blip r:embed="rId3">
            <a:alphaModFix/>
          </a:blip>
          <a:stretch>
            <a:fillRect/>
          </a:stretch>
        </p:blipFill>
        <p:spPr>
          <a:xfrm>
            <a:off x="152400" y="1170125"/>
            <a:ext cx="4143375" cy="11049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41"/>
          <p:cNvSpPr txBox="1"/>
          <p:nvPr/>
        </p:nvSpPr>
        <p:spPr>
          <a:xfrm>
            <a:off x="0" y="0"/>
            <a:ext cx="8499000" cy="5144100"/>
          </a:xfrm>
          <a:prstGeom prst="rect">
            <a:avLst/>
          </a:prstGeom>
          <a:noFill/>
          <a:ln>
            <a:noFill/>
          </a:ln>
        </p:spPr>
        <p:txBody>
          <a:bodyPr anchorCtr="0" anchor="t" bIns="91425" lIns="91425" spcFirstLastPara="1" rIns="91425" wrap="square" tIns="91425">
            <a:spAutoFit/>
          </a:bodyPr>
          <a:lstStyle/>
          <a:p>
            <a:pPr indent="0" lvl="0" marL="2743200" rtl="0" algn="just">
              <a:lnSpc>
                <a:spcPct val="121000"/>
              </a:lnSpc>
              <a:spcBef>
                <a:spcPts val="0"/>
              </a:spcBef>
              <a:spcAft>
                <a:spcPts val="0"/>
              </a:spcAft>
              <a:buNone/>
            </a:pPr>
            <a:r>
              <a:rPr b="1" lang="en-GB" sz="1500">
                <a:solidFill>
                  <a:srgbClr val="323232"/>
                </a:solidFill>
                <a:highlight>
                  <a:srgbClr val="FFFFFF"/>
                </a:highlight>
              </a:rPr>
              <a:t>Features of HDFS (For Interview)</a:t>
            </a:r>
            <a:endParaRPr b="1" sz="1500">
              <a:solidFill>
                <a:srgbClr val="323232"/>
              </a:solidFill>
              <a:highlight>
                <a:srgbClr val="FFFFFF"/>
              </a:highlight>
            </a:endParaRPr>
          </a:p>
          <a:p>
            <a:pPr indent="0" lvl="0" marL="0" rtl="0" algn="just">
              <a:lnSpc>
                <a:spcPct val="167000"/>
              </a:lnSpc>
              <a:spcBef>
                <a:spcPts val="400"/>
              </a:spcBef>
              <a:spcAft>
                <a:spcPts val="0"/>
              </a:spcAft>
              <a:buNone/>
            </a:pPr>
            <a:r>
              <a:rPr lang="en-GB" sz="1350">
                <a:solidFill>
                  <a:srgbClr val="222222"/>
                </a:solidFill>
                <a:highlight>
                  <a:srgbClr val="FFFFFF"/>
                </a:highlight>
              </a:rPr>
              <a:t>There are several features that make HDFS particularly useful, including:</a:t>
            </a:r>
            <a:endParaRPr sz="1350">
              <a:solidFill>
                <a:srgbClr val="222222"/>
              </a:solidFill>
              <a:highlight>
                <a:srgbClr val="FFFFFF"/>
              </a:highlight>
            </a:endParaRPr>
          </a:p>
          <a:p>
            <a:pPr indent="-314325" lvl="0" marL="698500" rtl="0" algn="just">
              <a:lnSpc>
                <a:spcPct val="167000"/>
              </a:lnSpc>
              <a:spcBef>
                <a:spcPts val="2000"/>
              </a:spcBef>
              <a:spcAft>
                <a:spcPts val="0"/>
              </a:spcAft>
              <a:buClr>
                <a:srgbClr val="222222"/>
              </a:buClr>
              <a:buSzPts val="1350"/>
              <a:buChar char="●"/>
            </a:pPr>
            <a:r>
              <a:rPr b="1" lang="en-GB" sz="1350">
                <a:solidFill>
                  <a:srgbClr val="222222"/>
                </a:solidFill>
                <a:highlight>
                  <a:srgbClr val="FFFFFF"/>
                </a:highlight>
              </a:rPr>
              <a:t>Data replication.</a:t>
            </a:r>
            <a:r>
              <a:rPr lang="en-GB" sz="1350">
                <a:solidFill>
                  <a:srgbClr val="222222"/>
                </a:solidFill>
                <a:highlight>
                  <a:srgbClr val="FFFFFF"/>
                </a:highlight>
              </a:rPr>
              <a:t> This is used to ensure that the data is always available and prevents data loss. For example, when a node crashes or there is a hardware failure, replicated data can be pulled from elsewhere within a cluster, so processing continues while data is recovered.</a:t>
            </a:r>
            <a:endParaRPr sz="1350">
              <a:solidFill>
                <a:srgbClr val="222222"/>
              </a:solidFill>
              <a:highlight>
                <a:srgbClr val="FFFFFF"/>
              </a:highlight>
            </a:endParaRPr>
          </a:p>
          <a:p>
            <a:pPr indent="-314325" lvl="0" marL="698500" rtl="0" algn="just">
              <a:lnSpc>
                <a:spcPct val="167000"/>
              </a:lnSpc>
              <a:spcBef>
                <a:spcPts val="0"/>
              </a:spcBef>
              <a:spcAft>
                <a:spcPts val="0"/>
              </a:spcAft>
              <a:buClr>
                <a:srgbClr val="222222"/>
              </a:buClr>
              <a:buSzPts val="1350"/>
              <a:buChar char="●"/>
            </a:pPr>
            <a:r>
              <a:rPr b="1" lang="en-GB" sz="1350">
                <a:solidFill>
                  <a:srgbClr val="222222"/>
                </a:solidFill>
                <a:highlight>
                  <a:srgbClr val="FFFFFF"/>
                </a:highlight>
              </a:rPr>
              <a:t>Fault tolerance and reliability.</a:t>
            </a:r>
            <a:r>
              <a:rPr lang="en-GB" sz="1350">
                <a:solidFill>
                  <a:srgbClr val="222222"/>
                </a:solidFill>
                <a:highlight>
                  <a:srgbClr val="FFFFFF"/>
                </a:highlight>
              </a:rPr>
              <a:t> HDFS' ability to replicate file blocks and store them across nodes in a large cluster ensures fault tolerance and reliability.</a:t>
            </a:r>
            <a:endParaRPr sz="1350">
              <a:solidFill>
                <a:srgbClr val="222222"/>
              </a:solidFill>
              <a:highlight>
                <a:srgbClr val="FFFFFF"/>
              </a:highlight>
            </a:endParaRPr>
          </a:p>
          <a:p>
            <a:pPr indent="-314325" lvl="0" marL="698500" rtl="0" algn="just">
              <a:lnSpc>
                <a:spcPct val="167000"/>
              </a:lnSpc>
              <a:spcBef>
                <a:spcPts val="0"/>
              </a:spcBef>
              <a:spcAft>
                <a:spcPts val="0"/>
              </a:spcAft>
              <a:buClr>
                <a:srgbClr val="222222"/>
              </a:buClr>
              <a:buSzPts val="1350"/>
              <a:buChar char="●"/>
            </a:pPr>
            <a:r>
              <a:rPr b="1" lang="en-GB" sz="1350">
                <a:solidFill>
                  <a:srgbClr val="222222"/>
                </a:solidFill>
                <a:highlight>
                  <a:srgbClr val="FFFFFF"/>
                </a:highlight>
              </a:rPr>
              <a:t>High availability. </a:t>
            </a:r>
            <a:r>
              <a:rPr lang="en-GB" sz="1350">
                <a:solidFill>
                  <a:srgbClr val="222222"/>
                </a:solidFill>
                <a:highlight>
                  <a:srgbClr val="FFFFFF"/>
                </a:highlight>
              </a:rPr>
              <a:t>As mentioned earlier, because of replication across notes, data is available even if the NameNode or a DataNode fails.</a:t>
            </a:r>
            <a:endParaRPr sz="1350">
              <a:solidFill>
                <a:srgbClr val="222222"/>
              </a:solidFill>
              <a:highlight>
                <a:srgbClr val="FFFFFF"/>
              </a:highlight>
            </a:endParaRPr>
          </a:p>
          <a:p>
            <a:pPr indent="-314325" lvl="0" marL="698500" rtl="0" algn="just">
              <a:lnSpc>
                <a:spcPct val="167000"/>
              </a:lnSpc>
              <a:spcBef>
                <a:spcPts val="0"/>
              </a:spcBef>
              <a:spcAft>
                <a:spcPts val="0"/>
              </a:spcAft>
              <a:buClr>
                <a:srgbClr val="222222"/>
              </a:buClr>
              <a:buSzPts val="1350"/>
              <a:buChar char="●"/>
            </a:pPr>
            <a:r>
              <a:rPr b="1" lang="en-GB" sz="1350">
                <a:solidFill>
                  <a:srgbClr val="222222"/>
                </a:solidFill>
                <a:highlight>
                  <a:srgbClr val="FFFFFF"/>
                </a:highlight>
              </a:rPr>
              <a:t>Scalability.</a:t>
            </a:r>
            <a:r>
              <a:rPr lang="en-GB" sz="1350">
                <a:solidFill>
                  <a:srgbClr val="222222"/>
                </a:solidFill>
                <a:highlight>
                  <a:srgbClr val="FFFFFF"/>
                </a:highlight>
              </a:rPr>
              <a:t> Because HDFS stores data on various nodes in the cluster, as requirements increase, a cluster can scale to hundreds of nodes.</a:t>
            </a:r>
            <a:endParaRPr sz="1350">
              <a:solidFill>
                <a:srgbClr val="222222"/>
              </a:solidFill>
              <a:highlight>
                <a:srgbClr val="FFFFFF"/>
              </a:highlight>
            </a:endParaRPr>
          </a:p>
          <a:p>
            <a:pPr indent="-314325" lvl="0" marL="698500" rtl="0" algn="just">
              <a:lnSpc>
                <a:spcPct val="167000"/>
              </a:lnSpc>
              <a:spcBef>
                <a:spcPts val="0"/>
              </a:spcBef>
              <a:spcAft>
                <a:spcPts val="0"/>
              </a:spcAft>
              <a:buClr>
                <a:srgbClr val="222222"/>
              </a:buClr>
              <a:buSzPts val="1350"/>
              <a:buChar char="●"/>
            </a:pPr>
            <a:r>
              <a:rPr b="1" lang="en-GB" sz="1350">
                <a:solidFill>
                  <a:srgbClr val="222222"/>
                </a:solidFill>
                <a:highlight>
                  <a:srgbClr val="FFFFFF"/>
                </a:highlight>
              </a:rPr>
              <a:t>High throughput.</a:t>
            </a:r>
            <a:r>
              <a:rPr lang="en-GB" sz="1350">
                <a:solidFill>
                  <a:srgbClr val="222222"/>
                </a:solidFill>
                <a:highlight>
                  <a:srgbClr val="FFFFFF"/>
                </a:highlight>
              </a:rPr>
              <a:t> Because HDFS stores data in a distributed manner, the data can be processed in parallel on a cluster of nodes. This, plus data locality (see next bullet), cut the processing time and enable high throughput.</a:t>
            </a:r>
            <a:endParaRPr sz="1350">
              <a:solidFill>
                <a:srgbClr val="222222"/>
              </a:solidFill>
              <a:highlight>
                <a:srgbClr val="FFFFFF"/>
              </a:highligh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sp>
        <p:nvSpPr>
          <p:cNvPr id="70" name="Google Shape;70;p15"/>
          <p:cNvSpPr txBox="1"/>
          <p:nvPr>
            <p:ph idx="1" type="body"/>
          </p:nvPr>
        </p:nvSpPr>
        <p:spPr>
          <a:xfrm>
            <a:off x="311700" y="156825"/>
            <a:ext cx="8520600" cy="4412100"/>
          </a:xfrm>
          <a:prstGeom prst="rect">
            <a:avLst/>
          </a:prstGeom>
        </p:spPr>
        <p:txBody>
          <a:bodyPr anchorCtr="0" anchor="t" bIns="91425" lIns="91425" spcFirstLastPara="1" rIns="91425" wrap="square" tIns="91425">
            <a:normAutofit/>
          </a:bodyPr>
          <a:lstStyle/>
          <a:p>
            <a:pPr indent="457200" lvl="0" marL="1371600" rtl="0" algn="l">
              <a:spcBef>
                <a:spcPts val="0"/>
              </a:spcBef>
              <a:spcAft>
                <a:spcPts val="0"/>
              </a:spcAft>
              <a:buNone/>
            </a:pPr>
            <a:r>
              <a:rPr b="1" lang="en-GB"/>
              <a:t>     Who is generating Big Data ?</a:t>
            </a:r>
            <a:endParaRPr b="1"/>
          </a:p>
          <a:p>
            <a:pPr indent="0" lvl="0" marL="0" rtl="0" algn="l">
              <a:spcBef>
                <a:spcPts val="1200"/>
              </a:spcBef>
              <a:spcAft>
                <a:spcPts val="0"/>
              </a:spcAft>
              <a:buClr>
                <a:schemeClr val="dk1"/>
              </a:buClr>
              <a:buSzPts val="1100"/>
              <a:buFont typeface="Arial"/>
              <a:buNone/>
            </a:pPr>
            <a:r>
              <a:rPr lang="en-GB" sz="1300">
                <a:solidFill>
                  <a:srgbClr val="222222"/>
                </a:solidFill>
              </a:rPr>
              <a:t>Facebook – 10 millions photos/ hour</a:t>
            </a:r>
            <a:endParaRPr sz="1300">
              <a:solidFill>
                <a:srgbClr val="222222"/>
              </a:solidFill>
            </a:endParaRPr>
          </a:p>
          <a:p>
            <a:pPr indent="0" lvl="0" marL="0" rtl="0" algn="l">
              <a:spcBef>
                <a:spcPts val="1200"/>
              </a:spcBef>
              <a:spcAft>
                <a:spcPts val="0"/>
              </a:spcAft>
              <a:buClr>
                <a:schemeClr val="dk1"/>
              </a:buClr>
              <a:buSzPts val="1100"/>
              <a:buFont typeface="Arial"/>
              <a:buNone/>
            </a:pPr>
            <a:r>
              <a:rPr lang="en-GB" sz="1300">
                <a:solidFill>
                  <a:srgbClr val="222222"/>
                </a:solidFill>
              </a:rPr>
              <a:t>Google – process 24 PB/day</a:t>
            </a:r>
            <a:endParaRPr sz="1300">
              <a:solidFill>
                <a:srgbClr val="222222"/>
              </a:solidFill>
            </a:endParaRPr>
          </a:p>
          <a:p>
            <a:pPr indent="0" lvl="0" marL="0" rtl="0" algn="l">
              <a:spcBef>
                <a:spcPts val="1200"/>
              </a:spcBef>
              <a:spcAft>
                <a:spcPts val="0"/>
              </a:spcAft>
              <a:buClr>
                <a:schemeClr val="dk1"/>
              </a:buClr>
              <a:buSzPts val="1100"/>
              <a:buFont typeface="Arial"/>
              <a:buNone/>
            </a:pPr>
            <a:r>
              <a:rPr lang="en-GB" sz="1300">
                <a:solidFill>
                  <a:srgbClr val="222222"/>
                </a:solidFill>
              </a:rPr>
              <a:t>Twitter – ~400 million tweets/day</a:t>
            </a:r>
            <a:endParaRPr sz="1300">
              <a:solidFill>
                <a:srgbClr val="222222"/>
              </a:solidFill>
            </a:endParaRPr>
          </a:p>
          <a:p>
            <a:pPr indent="0" lvl="0" marL="0" rtl="0" algn="l">
              <a:spcBef>
                <a:spcPts val="1200"/>
              </a:spcBef>
              <a:spcAft>
                <a:spcPts val="0"/>
              </a:spcAft>
              <a:buClr>
                <a:schemeClr val="dk1"/>
              </a:buClr>
              <a:buSzPts val="1100"/>
              <a:buFont typeface="Arial"/>
              <a:buNone/>
            </a:pPr>
            <a:r>
              <a:rPr lang="en-GB" sz="1300">
                <a:solidFill>
                  <a:srgbClr val="222222"/>
                </a:solidFill>
              </a:rPr>
              <a:t>WhatsApp – shared 347,222 photos/min</a:t>
            </a:r>
            <a:endParaRPr sz="1300">
              <a:solidFill>
                <a:srgbClr val="222222"/>
              </a:solidFill>
            </a:endParaRPr>
          </a:p>
          <a:p>
            <a:pPr indent="0" lvl="0" marL="0" rtl="0" algn="l">
              <a:spcBef>
                <a:spcPts val="1200"/>
              </a:spcBef>
              <a:spcAft>
                <a:spcPts val="0"/>
              </a:spcAft>
              <a:buClr>
                <a:schemeClr val="dk1"/>
              </a:buClr>
              <a:buSzPts val="1100"/>
              <a:buFont typeface="Arial"/>
              <a:buNone/>
            </a:pPr>
            <a:r>
              <a:rPr lang="en-GB" sz="1300">
                <a:solidFill>
                  <a:srgbClr val="222222"/>
                </a:solidFill>
              </a:rPr>
              <a:t>Tinder – 416,667 swipes/min</a:t>
            </a:r>
            <a:endParaRPr sz="1300">
              <a:solidFill>
                <a:srgbClr val="222222"/>
              </a:solidFill>
            </a:endParaRPr>
          </a:p>
          <a:p>
            <a:pPr indent="0" lvl="0" marL="0" rtl="0" algn="l">
              <a:spcBef>
                <a:spcPts val="1200"/>
              </a:spcBef>
              <a:spcAft>
                <a:spcPts val="0"/>
              </a:spcAft>
              <a:buClr>
                <a:schemeClr val="dk1"/>
              </a:buClr>
              <a:buSzPts val="1100"/>
              <a:buFont typeface="Arial"/>
              <a:buNone/>
            </a:pPr>
            <a:r>
              <a:rPr lang="en-GB" sz="1300">
                <a:solidFill>
                  <a:srgbClr val="222222"/>
                </a:solidFill>
              </a:rPr>
              <a:t>Pinterest – 3,472 pinned/min</a:t>
            </a:r>
            <a:endParaRPr sz="1300">
              <a:solidFill>
                <a:srgbClr val="222222"/>
              </a:solidFill>
            </a:endParaRPr>
          </a:p>
          <a:p>
            <a:pPr indent="0" lvl="0" marL="0" rtl="0" algn="l">
              <a:spcBef>
                <a:spcPts val="1200"/>
              </a:spcBef>
              <a:spcAft>
                <a:spcPts val="0"/>
              </a:spcAft>
              <a:buClr>
                <a:schemeClr val="dk1"/>
              </a:buClr>
              <a:buSzPts val="1100"/>
              <a:buFont typeface="Arial"/>
              <a:buNone/>
            </a:pPr>
            <a:r>
              <a:rPr lang="en-GB" sz="1300">
                <a:solidFill>
                  <a:srgbClr val="222222"/>
                </a:solidFill>
              </a:rPr>
              <a:t>EMAIL – 204 million msg/min</a:t>
            </a:r>
            <a:endParaRPr sz="1300">
              <a:solidFill>
                <a:srgbClr val="222222"/>
              </a:solidFill>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42"/>
          <p:cNvSpPr txBox="1"/>
          <p:nvPr/>
        </p:nvSpPr>
        <p:spPr>
          <a:xfrm>
            <a:off x="0" y="0"/>
            <a:ext cx="7709400" cy="1433400"/>
          </a:xfrm>
          <a:prstGeom prst="rect">
            <a:avLst/>
          </a:prstGeom>
          <a:noFill/>
          <a:ln>
            <a:noFill/>
          </a:ln>
        </p:spPr>
        <p:txBody>
          <a:bodyPr anchorCtr="0" anchor="t" bIns="91425" lIns="91425" spcFirstLastPara="1" rIns="91425" wrap="square" tIns="91425">
            <a:spAutoFit/>
          </a:bodyPr>
          <a:lstStyle/>
          <a:p>
            <a:pPr indent="-314325" lvl="0" marL="698500" rtl="0" algn="just">
              <a:lnSpc>
                <a:spcPct val="167000"/>
              </a:lnSpc>
              <a:spcBef>
                <a:spcPts val="800"/>
              </a:spcBef>
              <a:spcAft>
                <a:spcPts val="0"/>
              </a:spcAft>
              <a:buClr>
                <a:srgbClr val="222222"/>
              </a:buClr>
              <a:buSzPts val="1350"/>
              <a:buChar char="●"/>
            </a:pPr>
            <a:r>
              <a:rPr b="1" lang="en-GB" sz="1350">
                <a:solidFill>
                  <a:srgbClr val="222222"/>
                </a:solidFill>
                <a:highlight>
                  <a:srgbClr val="FFFFFF"/>
                </a:highlight>
              </a:rPr>
              <a:t>Data locality.</a:t>
            </a:r>
            <a:r>
              <a:rPr lang="en-GB" sz="1350">
                <a:solidFill>
                  <a:srgbClr val="222222"/>
                </a:solidFill>
                <a:highlight>
                  <a:srgbClr val="FFFFFF"/>
                </a:highlight>
              </a:rPr>
              <a:t> With HDFS, computation happens on the DataNodes where the data resides, rather than having the data move to where the computational unit is. By minimizing the distance between the data and the computing process, this approach decreases network congestion and boosts a system's overall throughput.</a:t>
            </a:r>
            <a:endParaRPr>
              <a:solidFill>
                <a:srgbClr val="222222"/>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4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2286000" rtl="0" algn="l">
              <a:spcBef>
                <a:spcPts val="0"/>
              </a:spcBef>
              <a:spcAft>
                <a:spcPts val="0"/>
              </a:spcAft>
              <a:buNone/>
            </a:pPr>
            <a:r>
              <a:rPr b="1" lang="en-GB"/>
              <a:t>High Availability(HA)</a:t>
            </a:r>
            <a:endParaRPr b="1"/>
          </a:p>
        </p:txBody>
      </p:sp>
      <p:sp>
        <p:nvSpPr>
          <p:cNvPr id="223" name="Google Shape;223;p4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GB"/>
              <a:t>High Availability - Hadoop 1.x</a:t>
            </a:r>
            <a:endParaRPr b="1"/>
          </a:p>
          <a:p>
            <a:pPr indent="-342900" lvl="0" marL="457200" rtl="0" algn="l">
              <a:spcBef>
                <a:spcPts val="1200"/>
              </a:spcBef>
              <a:spcAft>
                <a:spcPts val="0"/>
              </a:spcAft>
              <a:buClr>
                <a:srgbClr val="222222"/>
              </a:buClr>
              <a:buSzPts val="1800"/>
              <a:buAutoNum type="arabicPeriod"/>
            </a:pPr>
            <a:r>
              <a:rPr lang="en-GB">
                <a:solidFill>
                  <a:srgbClr val="222222"/>
                </a:solidFill>
              </a:rPr>
              <a:t>NameNode and JobTracker was single point of failure in Hadoop 1.x.</a:t>
            </a:r>
            <a:endParaRPr>
              <a:solidFill>
                <a:srgbClr val="222222"/>
              </a:solidFill>
            </a:endParaRPr>
          </a:p>
          <a:p>
            <a:pPr indent="-342900" lvl="0" marL="457200" rtl="0" algn="l">
              <a:spcBef>
                <a:spcPts val="0"/>
              </a:spcBef>
              <a:spcAft>
                <a:spcPts val="0"/>
              </a:spcAft>
              <a:buClr>
                <a:srgbClr val="222222"/>
              </a:buClr>
              <a:buSzPts val="1800"/>
              <a:buAutoNum type="arabicPeriod"/>
            </a:pPr>
            <a:r>
              <a:rPr lang="en-GB">
                <a:solidFill>
                  <a:srgbClr val="222222"/>
                </a:solidFill>
              </a:rPr>
              <a:t>Secondary NameNode helps to prevent the data loss.</a:t>
            </a:r>
            <a:endParaRPr>
              <a:solidFill>
                <a:srgbClr val="222222"/>
              </a:solidFill>
            </a:endParaRPr>
          </a:p>
          <a:p>
            <a:pPr indent="-342900" lvl="0" marL="457200" rtl="0" algn="l">
              <a:spcBef>
                <a:spcPts val="0"/>
              </a:spcBef>
              <a:spcAft>
                <a:spcPts val="0"/>
              </a:spcAft>
              <a:buClr>
                <a:srgbClr val="222222"/>
              </a:buClr>
              <a:buSzPts val="1800"/>
              <a:buAutoNum type="arabicPeriod"/>
            </a:pPr>
            <a:r>
              <a:rPr lang="en-GB">
                <a:solidFill>
                  <a:srgbClr val="222222"/>
                </a:solidFill>
              </a:rPr>
              <a:t>Secondary NameNode can’t act as Primary NameNode in case of failure.</a:t>
            </a:r>
            <a:endParaRPr>
              <a:solidFill>
                <a:srgbClr val="222222"/>
              </a:solidFill>
            </a:endParaRPr>
          </a:p>
          <a:p>
            <a:pPr indent="-342900" lvl="0" marL="457200" rtl="0" algn="l">
              <a:spcBef>
                <a:spcPts val="0"/>
              </a:spcBef>
              <a:spcAft>
                <a:spcPts val="0"/>
              </a:spcAft>
              <a:buClr>
                <a:srgbClr val="222222"/>
              </a:buClr>
              <a:buSzPts val="1800"/>
              <a:buAutoNum type="arabicPeriod"/>
            </a:pPr>
            <a:r>
              <a:rPr lang="en-GB">
                <a:solidFill>
                  <a:srgbClr val="222222"/>
                </a:solidFill>
              </a:rPr>
              <a:t>Manual failover is require in case of Hadoop 1.x</a:t>
            </a:r>
            <a:endParaRPr>
              <a:solidFill>
                <a:srgbClr val="222222"/>
              </a:solidFill>
            </a:endParaRPr>
          </a:p>
          <a:p>
            <a:pPr indent="-342900" lvl="0" marL="457200" rtl="0" algn="l">
              <a:spcBef>
                <a:spcPts val="0"/>
              </a:spcBef>
              <a:spcAft>
                <a:spcPts val="0"/>
              </a:spcAft>
              <a:buClr>
                <a:srgbClr val="222222"/>
              </a:buClr>
              <a:buSzPts val="1800"/>
              <a:buAutoNum type="arabicPeriod"/>
            </a:pPr>
            <a:r>
              <a:rPr lang="en-GB">
                <a:solidFill>
                  <a:srgbClr val="222222"/>
                </a:solidFill>
              </a:rPr>
              <a:t>A downtown is require to bring back the Hadoop cluster to running state.</a:t>
            </a:r>
            <a:endParaRPr>
              <a:solidFill>
                <a:srgbClr val="222222"/>
              </a:solidFill>
            </a:endParaRPr>
          </a:p>
          <a:p>
            <a:pPr indent="0" lvl="0" marL="0" rtl="0" algn="l">
              <a:spcBef>
                <a:spcPts val="1200"/>
              </a:spcBef>
              <a:spcAft>
                <a:spcPts val="1200"/>
              </a:spcAft>
              <a:buNone/>
            </a:pPr>
            <a:r>
              <a:t/>
            </a:r>
            <a:endParaRPr b="1"/>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4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457200" lvl="0" marL="1371600" rtl="0" algn="l">
              <a:spcBef>
                <a:spcPts val="0"/>
              </a:spcBef>
              <a:spcAft>
                <a:spcPts val="0"/>
              </a:spcAft>
              <a:buNone/>
            </a:pPr>
            <a:r>
              <a:rPr b="1" lang="en-GB"/>
              <a:t>High Availability – Hadoop 2.x</a:t>
            </a:r>
            <a:endParaRPr b="1"/>
          </a:p>
        </p:txBody>
      </p:sp>
      <p:sp>
        <p:nvSpPr>
          <p:cNvPr id="229" name="Google Shape;229;p4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222222"/>
              </a:buClr>
              <a:buSzPts val="1800"/>
              <a:buAutoNum type="arabicPeriod"/>
            </a:pPr>
            <a:r>
              <a:rPr lang="en-GB">
                <a:solidFill>
                  <a:srgbClr val="222222"/>
                </a:solidFill>
              </a:rPr>
              <a:t>HA introduced in Hadoop 2.x</a:t>
            </a:r>
            <a:endParaRPr>
              <a:solidFill>
                <a:srgbClr val="222222"/>
              </a:solidFill>
            </a:endParaRPr>
          </a:p>
          <a:p>
            <a:pPr indent="-342900" lvl="0" marL="457200" rtl="0" algn="l">
              <a:spcBef>
                <a:spcPts val="0"/>
              </a:spcBef>
              <a:spcAft>
                <a:spcPts val="0"/>
              </a:spcAft>
              <a:buClr>
                <a:srgbClr val="222222"/>
              </a:buClr>
              <a:buSzPts val="1800"/>
              <a:buAutoNum type="arabicPeriod"/>
            </a:pPr>
            <a:r>
              <a:rPr lang="en-GB">
                <a:solidFill>
                  <a:srgbClr val="222222"/>
                </a:solidFill>
              </a:rPr>
              <a:t>HDFS HA is implemented by making NameNode highly available.</a:t>
            </a:r>
            <a:endParaRPr>
              <a:solidFill>
                <a:srgbClr val="222222"/>
              </a:solidFill>
            </a:endParaRPr>
          </a:p>
          <a:p>
            <a:pPr indent="-342900" lvl="0" marL="457200" rtl="0" algn="l">
              <a:spcBef>
                <a:spcPts val="0"/>
              </a:spcBef>
              <a:spcAft>
                <a:spcPts val="0"/>
              </a:spcAft>
              <a:buClr>
                <a:srgbClr val="222222"/>
              </a:buClr>
              <a:buSzPts val="1800"/>
              <a:buAutoNum type="arabicPeriod"/>
            </a:pPr>
            <a:r>
              <a:rPr lang="en-GB">
                <a:solidFill>
                  <a:srgbClr val="222222"/>
                </a:solidFill>
              </a:rPr>
              <a:t>YARN HA is implemented by making Resource Manager highly available.</a:t>
            </a:r>
            <a:endParaRPr>
              <a:solidFill>
                <a:srgbClr val="222222"/>
              </a:solidFill>
            </a:endParaRPr>
          </a:p>
          <a:p>
            <a:pPr indent="0" lvl="0" marL="0" rtl="0" algn="l">
              <a:spcBef>
                <a:spcPts val="1200"/>
              </a:spcBef>
              <a:spcAft>
                <a:spcPts val="1200"/>
              </a:spcAft>
              <a:buNone/>
            </a:pPr>
            <a:r>
              <a:t/>
            </a:r>
            <a:endParaRPr>
              <a:solidFill>
                <a:srgbClr val="222222"/>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4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457200" lvl="0" marL="2743200" rtl="0" algn="l">
              <a:spcBef>
                <a:spcPts val="0"/>
              </a:spcBef>
              <a:spcAft>
                <a:spcPts val="0"/>
              </a:spcAft>
              <a:buNone/>
            </a:pPr>
            <a:r>
              <a:rPr b="1" lang="en-GB"/>
              <a:t>HDFS HA</a:t>
            </a:r>
            <a:endParaRPr b="1"/>
          </a:p>
        </p:txBody>
      </p:sp>
      <p:sp>
        <p:nvSpPr>
          <p:cNvPr id="235" name="Google Shape;235;p4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222222"/>
              </a:buClr>
              <a:buSzPts val="1800"/>
              <a:buAutoNum type="arabicPeriod"/>
            </a:pPr>
            <a:r>
              <a:rPr lang="en-GB">
                <a:solidFill>
                  <a:srgbClr val="222222"/>
                </a:solidFill>
              </a:rPr>
              <a:t>HDFS HA is implemented by running two NameNode in active/standby mode.</a:t>
            </a:r>
            <a:endParaRPr>
              <a:solidFill>
                <a:srgbClr val="222222"/>
              </a:solidFill>
            </a:endParaRPr>
          </a:p>
          <a:p>
            <a:pPr indent="-342900" lvl="0" marL="457200" rtl="0" algn="l">
              <a:spcBef>
                <a:spcPts val="0"/>
              </a:spcBef>
              <a:spcAft>
                <a:spcPts val="0"/>
              </a:spcAft>
              <a:buClr>
                <a:srgbClr val="222222"/>
              </a:buClr>
              <a:buSzPts val="1800"/>
              <a:buAutoNum type="arabicPeriod"/>
            </a:pPr>
            <a:r>
              <a:rPr lang="en-GB">
                <a:solidFill>
                  <a:srgbClr val="222222"/>
                </a:solidFill>
              </a:rPr>
              <a:t>Active NameNode serves all Read/Write requests from client.</a:t>
            </a:r>
            <a:endParaRPr>
              <a:solidFill>
                <a:srgbClr val="222222"/>
              </a:solidFill>
            </a:endParaRPr>
          </a:p>
          <a:p>
            <a:pPr indent="-342900" lvl="0" marL="457200" rtl="0" algn="l">
              <a:spcBef>
                <a:spcPts val="0"/>
              </a:spcBef>
              <a:spcAft>
                <a:spcPts val="0"/>
              </a:spcAft>
              <a:buClr>
                <a:srgbClr val="222222"/>
              </a:buClr>
              <a:buSzPts val="1800"/>
              <a:buAutoNum type="arabicPeriod"/>
            </a:pPr>
            <a:r>
              <a:rPr lang="en-GB">
                <a:solidFill>
                  <a:srgbClr val="222222"/>
                </a:solidFill>
              </a:rPr>
              <a:t>Standby/Passive NameNode keeps all metadata sync with Active NameNode.</a:t>
            </a:r>
            <a:endParaRPr>
              <a:solidFill>
                <a:srgbClr val="222222"/>
              </a:solidFill>
            </a:endParaRPr>
          </a:p>
          <a:p>
            <a:pPr indent="-342900" lvl="0" marL="457200" rtl="0" algn="l">
              <a:spcBef>
                <a:spcPts val="0"/>
              </a:spcBef>
              <a:spcAft>
                <a:spcPts val="0"/>
              </a:spcAft>
              <a:buClr>
                <a:srgbClr val="222222"/>
              </a:buClr>
              <a:buSzPts val="1800"/>
              <a:buAutoNum type="arabicPeriod"/>
            </a:pPr>
            <a:r>
              <a:rPr lang="en-GB">
                <a:solidFill>
                  <a:srgbClr val="222222"/>
                </a:solidFill>
              </a:rPr>
              <a:t>Standby NameNode automatically becomes active in case of Active NameNode failure.</a:t>
            </a:r>
            <a:endParaRPr>
              <a:solidFill>
                <a:srgbClr val="222222"/>
              </a:solidFill>
            </a:endParaRPr>
          </a:p>
          <a:p>
            <a:pPr indent="-342900" lvl="0" marL="457200" rtl="0" algn="l">
              <a:spcBef>
                <a:spcPts val="0"/>
              </a:spcBef>
              <a:spcAft>
                <a:spcPts val="0"/>
              </a:spcAft>
              <a:buClr>
                <a:srgbClr val="222222"/>
              </a:buClr>
              <a:buSzPts val="1800"/>
              <a:buAutoNum type="arabicPeriod"/>
            </a:pPr>
            <a:r>
              <a:rPr lang="en-GB">
                <a:solidFill>
                  <a:srgbClr val="222222"/>
                </a:solidFill>
              </a:rPr>
              <a:t>HDFS HA Implementation in two way</a:t>
            </a:r>
            <a:endParaRPr>
              <a:solidFill>
                <a:srgbClr val="222222"/>
              </a:solidFill>
            </a:endParaRPr>
          </a:p>
          <a:p>
            <a:pPr indent="-317500" lvl="1" marL="914400" rtl="0" algn="l">
              <a:spcBef>
                <a:spcPts val="0"/>
              </a:spcBef>
              <a:spcAft>
                <a:spcPts val="0"/>
              </a:spcAft>
              <a:buClr>
                <a:srgbClr val="222222"/>
              </a:buClr>
              <a:buSzPts val="1400"/>
              <a:buAutoNum type="alphaLcPeriod"/>
            </a:pPr>
            <a:r>
              <a:rPr lang="en-GB">
                <a:solidFill>
                  <a:srgbClr val="222222"/>
                </a:solidFill>
              </a:rPr>
              <a:t>Using Quorum Journal Nodes</a:t>
            </a:r>
            <a:endParaRPr>
              <a:solidFill>
                <a:srgbClr val="222222"/>
              </a:solidFill>
            </a:endParaRPr>
          </a:p>
          <a:p>
            <a:pPr indent="-317500" lvl="1" marL="914400" rtl="0" algn="l">
              <a:spcBef>
                <a:spcPts val="0"/>
              </a:spcBef>
              <a:spcAft>
                <a:spcPts val="0"/>
              </a:spcAft>
              <a:buClr>
                <a:srgbClr val="222222"/>
              </a:buClr>
              <a:buSzPts val="1400"/>
              <a:buAutoNum type="alphaLcPeriod"/>
            </a:pPr>
            <a:r>
              <a:rPr lang="en-GB">
                <a:solidFill>
                  <a:srgbClr val="222222"/>
                </a:solidFill>
              </a:rPr>
              <a:t>Using Shared Storage Spaces like NFS</a:t>
            </a:r>
            <a:endParaRPr>
              <a:solidFill>
                <a:srgbClr val="222222"/>
              </a:solidFill>
            </a:endParaRPr>
          </a:p>
          <a:p>
            <a:pPr indent="0" lvl="0" marL="457200" rtl="0" algn="l">
              <a:spcBef>
                <a:spcPts val="1200"/>
              </a:spcBef>
              <a:spcAft>
                <a:spcPts val="1200"/>
              </a:spcAft>
              <a:buNone/>
            </a:pPr>
            <a:r>
              <a:t/>
            </a:r>
            <a:endParaRPr>
              <a:solidFill>
                <a:srgbClr val="222222"/>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4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457200" lvl="0" marL="1828800" rtl="0" algn="l">
              <a:spcBef>
                <a:spcPts val="0"/>
              </a:spcBef>
              <a:spcAft>
                <a:spcPts val="0"/>
              </a:spcAft>
              <a:buNone/>
            </a:pPr>
            <a:r>
              <a:rPr b="1" lang="en-GB"/>
              <a:t>HDFS HA Architecture</a:t>
            </a:r>
            <a:endParaRPr b="1"/>
          </a:p>
        </p:txBody>
      </p:sp>
      <p:pic>
        <p:nvPicPr>
          <p:cNvPr id="241" name="Google Shape;241;p46"/>
          <p:cNvPicPr preferRelativeResize="0"/>
          <p:nvPr/>
        </p:nvPicPr>
        <p:blipFill>
          <a:blip r:embed="rId3">
            <a:alphaModFix/>
          </a:blip>
          <a:stretch>
            <a:fillRect/>
          </a:stretch>
        </p:blipFill>
        <p:spPr>
          <a:xfrm>
            <a:off x="152400" y="1170125"/>
            <a:ext cx="6203377" cy="3820976"/>
          </a:xfrm>
          <a:prstGeom prst="rect">
            <a:avLst/>
          </a:prstGeom>
          <a:noFill/>
          <a:ln>
            <a:noFill/>
          </a:ln>
        </p:spPr>
      </p:pic>
      <p:sp>
        <p:nvSpPr>
          <p:cNvPr id="242" name="Google Shape;242;p46"/>
          <p:cNvSpPr txBox="1"/>
          <p:nvPr/>
        </p:nvSpPr>
        <p:spPr>
          <a:xfrm>
            <a:off x="6763250" y="887000"/>
            <a:ext cx="19047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200">
                <a:solidFill>
                  <a:schemeClr val="dk1"/>
                </a:solidFill>
                <a:highlight>
                  <a:srgbClr val="FFFFFF"/>
                </a:highlight>
                <a:latin typeface="Nunito"/>
                <a:ea typeface="Nunito"/>
                <a:cs typeface="Nunito"/>
                <a:sym typeface="Nunito"/>
              </a:rPr>
              <a:t>ZooKeeper is a distributed co-ordination service to manage large set of host.</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4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457200" lvl="0" marL="2743200" rtl="0" algn="l">
              <a:spcBef>
                <a:spcPts val="0"/>
              </a:spcBef>
              <a:spcAft>
                <a:spcPts val="0"/>
              </a:spcAft>
              <a:buNone/>
            </a:pPr>
            <a:r>
              <a:rPr b="1" lang="en-GB"/>
              <a:t>MapReduce</a:t>
            </a:r>
            <a:endParaRPr b="1"/>
          </a:p>
        </p:txBody>
      </p:sp>
      <p:sp>
        <p:nvSpPr>
          <p:cNvPr id="248" name="Google Shape;248;p47"/>
          <p:cNvSpPr txBox="1"/>
          <p:nvPr>
            <p:ph idx="1" type="body"/>
          </p:nvPr>
        </p:nvSpPr>
        <p:spPr>
          <a:xfrm>
            <a:off x="311700" y="1152475"/>
            <a:ext cx="21411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222222"/>
              </a:buClr>
              <a:buSzPts val="1800"/>
              <a:buChar char="●"/>
            </a:pPr>
            <a:r>
              <a:rPr lang="en-GB">
                <a:solidFill>
                  <a:srgbClr val="222222"/>
                </a:solidFill>
              </a:rPr>
              <a:t>Map Phase</a:t>
            </a:r>
            <a:endParaRPr>
              <a:solidFill>
                <a:srgbClr val="222222"/>
              </a:solidFill>
            </a:endParaRPr>
          </a:p>
          <a:p>
            <a:pPr indent="-342900" lvl="0" marL="457200" rtl="0" algn="l">
              <a:spcBef>
                <a:spcPts val="0"/>
              </a:spcBef>
              <a:spcAft>
                <a:spcPts val="0"/>
              </a:spcAft>
              <a:buClr>
                <a:srgbClr val="222222"/>
              </a:buClr>
              <a:buSzPts val="1800"/>
              <a:buChar char="●"/>
            </a:pPr>
            <a:r>
              <a:rPr lang="en-GB">
                <a:solidFill>
                  <a:srgbClr val="222222"/>
                </a:solidFill>
              </a:rPr>
              <a:t>Shuffle, Sort</a:t>
            </a:r>
            <a:endParaRPr>
              <a:solidFill>
                <a:srgbClr val="222222"/>
              </a:solidFill>
            </a:endParaRPr>
          </a:p>
          <a:p>
            <a:pPr indent="-342900" lvl="0" marL="457200" rtl="0" algn="l">
              <a:spcBef>
                <a:spcPts val="0"/>
              </a:spcBef>
              <a:spcAft>
                <a:spcPts val="0"/>
              </a:spcAft>
              <a:buClr>
                <a:srgbClr val="222222"/>
              </a:buClr>
              <a:buSzPts val="1800"/>
              <a:buChar char="●"/>
            </a:pPr>
            <a:r>
              <a:rPr lang="en-GB">
                <a:solidFill>
                  <a:srgbClr val="222222"/>
                </a:solidFill>
              </a:rPr>
              <a:t>Reduce Phase</a:t>
            </a:r>
            <a:endParaRPr>
              <a:solidFill>
                <a:srgbClr val="222222"/>
              </a:solidFill>
            </a:endParaRPr>
          </a:p>
          <a:p>
            <a:pPr indent="0" lvl="0" marL="0" rtl="0" algn="l">
              <a:spcBef>
                <a:spcPts val="1200"/>
              </a:spcBef>
              <a:spcAft>
                <a:spcPts val="1200"/>
              </a:spcAft>
              <a:buNone/>
            </a:pPr>
            <a:r>
              <a:t/>
            </a:r>
            <a:endParaRPr/>
          </a:p>
        </p:txBody>
      </p:sp>
      <p:pic>
        <p:nvPicPr>
          <p:cNvPr id="249" name="Google Shape;249;p47"/>
          <p:cNvPicPr preferRelativeResize="0"/>
          <p:nvPr/>
        </p:nvPicPr>
        <p:blipFill>
          <a:blip r:embed="rId3">
            <a:alphaModFix/>
          </a:blip>
          <a:stretch>
            <a:fillRect/>
          </a:stretch>
        </p:blipFill>
        <p:spPr>
          <a:xfrm>
            <a:off x="2605200" y="1170125"/>
            <a:ext cx="6059829" cy="3820976"/>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4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457200" lvl="0" marL="1371600" rtl="0" algn="l">
              <a:spcBef>
                <a:spcPts val="0"/>
              </a:spcBef>
              <a:spcAft>
                <a:spcPts val="0"/>
              </a:spcAft>
              <a:buNone/>
            </a:pPr>
            <a:r>
              <a:rPr b="1" lang="en-GB"/>
              <a:t>MapReduce – Wordcount</a:t>
            </a:r>
            <a:endParaRPr b="1"/>
          </a:p>
        </p:txBody>
      </p:sp>
      <p:pic>
        <p:nvPicPr>
          <p:cNvPr id="255" name="Google Shape;255;p48"/>
          <p:cNvPicPr preferRelativeResize="0"/>
          <p:nvPr/>
        </p:nvPicPr>
        <p:blipFill>
          <a:blip r:embed="rId3">
            <a:alphaModFix/>
          </a:blip>
          <a:stretch>
            <a:fillRect/>
          </a:stretch>
        </p:blipFill>
        <p:spPr>
          <a:xfrm>
            <a:off x="152400" y="1170125"/>
            <a:ext cx="6656353" cy="382097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4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457200" lvl="0" marL="2743200" rtl="0" algn="l">
              <a:spcBef>
                <a:spcPts val="0"/>
              </a:spcBef>
              <a:spcAft>
                <a:spcPts val="0"/>
              </a:spcAft>
              <a:buNone/>
            </a:pPr>
            <a:r>
              <a:rPr b="1" lang="en-GB"/>
              <a:t>Partitioner</a:t>
            </a:r>
            <a:endParaRPr b="1"/>
          </a:p>
        </p:txBody>
      </p:sp>
      <p:pic>
        <p:nvPicPr>
          <p:cNvPr id="261" name="Google Shape;261;p49"/>
          <p:cNvPicPr preferRelativeResize="0"/>
          <p:nvPr/>
        </p:nvPicPr>
        <p:blipFill>
          <a:blip r:embed="rId3">
            <a:alphaModFix/>
          </a:blip>
          <a:stretch>
            <a:fillRect/>
          </a:stretch>
        </p:blipFill>
        <p:spPr>
          <a:xfrm>
            <a:off x="152400" y="1170125"/>
            <a:ext cx="4414941" cy="382097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5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3200400" rtl="0" algn="l">
              <a:spcBef>
                <a:spcPts val="0"/>
              </a:spcBef>
              <a:spcAft>
                <a:spcPts val="0"/>
              </a:spcAft>
              <a:buNone/>
            </a:pPr>
            <a:r>
              <a:rPr b="1" lang="en-GB"/>
              <a:t>Counters</a:t>
            </a:r>
            <a:endParaRPr b="1"/>
          </a:p>
        </p:txBody>
      </p:sp>
      <p:pic>
        <p:nvPicPr>
          <p:cNvPr id="267" name="Google Shape;267;p50"/>
          <p:cNvPicPr preferRelativeResize="0"/>
          <p:nvPr/>
        </p:nvPicPr>
        <p:blipFill>
          <a:blip r:embed="rId3">
            <a:alphaModFix/>
          </a:blip>
          <a:stretch>
            <a:fillRect/>
          </a:stretch>
        </p:blipFill>
        <p:spPr>
          <a:xfrm>
            <a:off x="152400" y="1170125"/>
            <a:ext cx="5791792" cy="3820974"/>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5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457200" lvl="0" marL="2286000" rtl="0" algn="l">
              <a:spcBef>
                <a:spcPts val="0"/>
              </a:spcBef>
              <a:spcAft>
                <a:spcPts val="0"/>
              </a:spcAft>
              <a:buNone/>
            </a:pPr>
            <a:r>
              <a:rPr b="1" lang="en-GB"/>
              <a:t>Distributed Cache</a:t>
            </a:r>
            <a:endParaRPr b="1"/>
          </a:p>
        </p:txBody>
      </p:sp>
      <p:sp>
        <p:nvSpPr>
          <p:cNvPr id="273" name="Google Shape;273;p5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10000"/>
          </a:bodyPr>
          <a:lstStyle/>
          <a:p>
            <a:pPr indent="-342900" lvl="0" marL="457200" rtl="0" algn="just">
              <a:spcBef>
                <a:spcPts val="0"/>
              </a:spcBef>
              <a:spcAft>
                <a:spcPts val="0"/>
              </a:spcAft>
              <a:buClr>
                <a:srgbClr val="222222"/>
              </a:buClr>
              <a:buSzPts val="1800"/>
              <a:buChar char="●"/>
            </a:pPr>
            <a:r>
              <a:rPr lang="en-GB">
                <a:solidFill>
                  <a:srgbClr val="222222"/>
                </a:solidFill>
              </a:rPr>
              <a:t>DistributedCache is a facility provided by the MapReduce framework to cache files (text, archives, jars etc.) needed by application</a:t>
            </a:r>
            <a:endParaRPr>
              <a:solidFill>
                <a:srgbClr val="222222"/>
              </a:solidFill>
            </a:endParaRPr>
          </a:p>
          <a:p>
            <a:pPr indent="-342900" lvl="0" marL="457200" rtl="0" algn="just">
              <a:spcBef>
                <a:spcPts val="0"/>
              </a:spcBef>
              <a:spcAft>
                <a:spcPts val="0"/>
              </a:spcAft>
              <a:buClr>
                <a:srgbClr val="222222"/>
              </a:buClr>
              <a:buSzPts val="1800"/>
              <a:buChar char="●"/>
            </a:pPr>
            <a:r>
              <a:rPr lang="en-GB">
                <a:solidFill>
                  <a:srgbClr val="222222"/>
                </a:solidFill>
              </a:rPr>
              <a:t>Application which needs to use distributed cache to distribute a file should  make sure that the file is available and can be accessed via urls. Urls can be either hdfs:// or http://</a:t>
            </a:r>
            <a:endParaRPr>
              <a:solidFill>
                <a:srgbClr val="222222"/>
              </a:solidFill>
            </a:endParaRPr>
          </a:p>
          <a:p>
            <a:pPr indent="-342900" lvl="0" marL="457200" rtl="0" algn="just">
              <a:spcBef>
                <a:spcPts val="0"/>
              </a:spcBef>
              <a:spcAft>
                <a:spcPts val="0"/>
              </a:spcAft>
              <a:buClr>
                <a:srgbClr val="222222"/>
              </a:buClr>
              <a:buSzPts val="1800"/>
              <a:buChar char="●"/>
            </a:pPr>
            <a:r>
              <a:rPr lang="en-GB">
                <a:solidFill>
                  <a:srgbClr val="222222"/>
                </a:solidFill>
              </a:rPr>
              <a:t>Now once the file is present on the mentioned url and user mention it to be a cache file to the distributed cache API, the Map-Reduce framework will copy the necessary files on all the nodes before initiation of the tasks on those nodes.</a:t>
            </a:r>
            <a:endParaRPr>
              <a:solidFill>
                <a:srgbClr val="222222"/>
              </a:solidFill>
            </a:endParaRPr>
          </a:p>
          <a:p>
            <a:pPr indent="0" lvl="0" marL="0" rtl="0" algn="l">
              <a:spcBef>
                <a:spcPts val="1200"/>
              </a:spcBef>
              <a:spcAft>
                <a:spcPts val="120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 name="Shape 74"/>
        <p:cNvGrpSpPr/>
        <p:nvPr/>
      </p:nvGrpSpPr>
      <p:grpSpPr>
        <a:xfrm>
          <a:off x="0" y="0"/>
          <a:ext cx="0" cy="0"/>
          <a:chOff x="0" y="0"/>
          <a:chExt cx="0" cy="0"/>
        </a:xfrm>
      </p:grpSpPr>
      <p:sp>
        <p:nvSpPr>
          <p:cNvPr id="75" name="Google Shape;75;p16"/>
          <p:cNvSpPr txBox="1"/>
          <p:nvPr>
            <p:ph idx="1" type="body"/>
          </p:nvPr>
        </p:nvSpPr>
        <p:spPr>
          <a:xfrm>
            <a:off x="311700" y="212450"/>
            <a:ext cx="8520600" cy="4356300"/>
          </a:xfrm>
          <a:prstGeom prst="rect">
            <a:avLst/>
          </a:prstGeom>
        </p:spPr>
        <p:txBody>
          <a:bodyPr anchorCtr="0" anchor="t" bIns="91425" lIns="91425" spcFirstLastPara="1" rIns="91425" wrap="square" tIns="91425">
            <a:normAutofit/>
          </a:bodyPr>
          <a:lstStyle/>
          <a:p>
            <a:pPr indent="457200" lvl="0" marL="2286000" rtl="0" algn="l">
              <a:spcBef>
                <a:spcPts val="0"/>
              </a:spcBef>
              <a:spcAft>
                <a:spcPts val="0"/>
              </a:spcAft>
              <a:buNone/>
            </a:pPr>
            <a:r>
              <a:rPr b="1" lang="en-GB"/>
              <a:t>RDBMS and Big Data</a:t>
            </a:r>
            <a:endParaRPr b="1"/>
          </a:p>
          <a:p>
            <a:pPr indent="0" lvl="0" marL="0" rtl="0" algn="l">
              <a:spcBef>
                <a:spcPts val="1200"/>
              </a:spcBef>
              <a:spcAft>
                <a:spcPts val="0"/>
              </a:spcAft>
              <a:buClr>
                <a:schemeClr val="dk1"/>
              </a:buClr>
              <a:buSzPts val="1100"/>
              <a:buFont typeface="Arial"/>
              <a:buNone/>
            </a:pPr>
            <a:r>
              <a:rPr lang="en-GB" sz="1400">
                <a:solidFill>
                  <a:srgbClr val="222222"/>
                </a:solidFill>
              </a:rPr>
              <a:t>Challenge in processing Big Data with RDBMS like Oracle, MySQL, DB2 etc.</a:t>
            </a:r>
            <a:endParaRPr sz="1400">
              <a:solidFill>
                <a:srgbClr val="222222"/>
              </a:solidFill>
            </a:endParaRPr>
          </a:p>
          <a:p>
            <a:pPr indent="0" lvl="0" marL="0" rtl="0" algn="l">
              <a:spcBef>
                <a:spcPts val="1200"/>
              </a:spcBef>
              <a:spcAft>
                <a:spcPts val="0"/>
              </a:spcAft>
              <a:buClr>
                <a:schemeClr val="dk1"/>
              </a:buClr>
              <a:buSzPts val="1100"/>
              <a:buFont typeface="Arial"/>
              <a:buNone/>
            </a:pPr>
            <a:r>
              <a:rPr lang="en-GB" sz="1400">
                <a:solidFill>
                  <a:srgbClr val="222222"/>
                </a:solidFill>
              </a:rPr>
              <a:t>• Increase data size force to add more CPU or memory to DBMS</a:t>
            </a:r>
            <a:endParaRPr sz="1400">
              <a:solidFill>
                <a:srgbClr val="222222"/>
              </a:solidFill>
            </a:endParaRPr>
          </a:p>
          <a:p>
            <a:pPr indent="0" lvl="0" marL="0" rtl="0" algn="l">
              <a:spcBef>
                <a:spcPts val="1200"/>
              </a:spcBef>
              <a:spcAft>
                <a:spcPts val="0"/>
              </a:spcAft>
              <a:buClr>
                <a:schemeClr val="dk1"/>
              </a:buClr>
              <a:buSzPts val="1100"/>
              <a:buFont typeface="Arial"/>
              <a:buNone/>
            </a:pPr>
            <a:r>
              <a:rPr lang="en-GB" sz="1400">
                <a:solidFill>
                  <a:srgbClr val="222222"/>
                </a:solidFill>
              </a:rPr>
              <a:t>• Data is semi structured or unstructured</a:t>
            </a:r>
            <a:endParaRPr sz="1400">
              <a:solidFill>
                <a:srgbClr val="222222"/>
              </a:solidFill>
            </a:endParaRPr>
          </a:p>
          <a:p>
            <a:pPr indent="0" lvl="0" marL="0" rtl="0" algn="l">
              <a:spcBef>
                <a:spcPts val="1200"/>
              </a:spcBef>
              <a:spcAft>
                <a:spcPts val="0"/>
              </a:spcAft>
              <a:buClr>
                <a:schemeClr val="dk1"/>
              </a:buClr>
              <a:buSzPts val="1100"/>
              <a:buFont typeface="Arial"/>
              <a:buNone/>
            </a:pPr>
            <a:r>
              <a:rPr lang="en-GB" sz="1400">
                <a:solidFill>
                  <a:srgbClr val="222222"/>
                </a:solidFill>
              </a:rPr>
              <a:t>• DBMS is designed for data retention not rapid growth(velocity)</a:t>
            </a:r>
            <a:endParaRPr sz="1400">
              <a:solidFill>
                <a:srgbClr val="222222"/>
              </a:solidFill>
            </a:endParaRPr>
          </a:p>
          <a:p>
            <a:pPr indent="0" lvl="0" marL="0" rtl="0" algn="l">
              <a:spcBef>
                <a:spcPts val="1200"/>
              </a:spcBef>
              <a:spcAft>
                <a:spcPts val="0"/>
              </a:spcAft>
              <a:buClr>
                <a:schemeClr val="dk1"/>
              </a:buClr>
              <a:buSzPts val="1100"/>
              <a:buFont typeface="Arial"/>
              <a:buNone/>
            </a:pPr>
            <a:r>
              <a:rPr lang="en-GB" sz="1400">
                <a:solidFill>
                  <a:srgbClr val="222222"/>
                </a:solidFill>
              </a:rPr>
              <a:t>• DBMS data allow updating the Data</a:t>
            </a:r>
            <a:endParaRPr sz="1400">
              <a:solidFill>
                <a:srgbClr val="222222"/>
              </a:solidFill>
            </a:endParaRPr>
          </a:p>
          <a:p>
            <a:pPr indent="0" lvl="0" marL="0" rtl="0" algn="l">
              <a:spcBef>
                <a:spcPts val="1200"/>
              </a:spcBef>
              <a:spcAft>
                <a:spcPts val="1200"/>
              </a:spcAft>
              <a:buNone/>
            </a:pPr>
            <a:r>
              <a:t/>
            </a:r>
            <a:endParaRPr b="1"/>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5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457200" lvl="0" marL="3200400" rtl="0" algn="l">
              <a:spcBef>
                <a:spcPts val="0"/>
              </a:spcBef>
              <a:spcAft>
                <a:spcPts val="0"/>
              </a:spcAft>
              <a:buNone/>
            </a:pPr>
            <a:r>
              <a:rPr b="1" lang="en-GB"/>
              <a:t>YARN</a:t>
            </a:r>
            <a:endParaRPr b="1"/>
          </a:p>
        </p:txBody>
      </p:sp>
      <p:pic>
        <p:nvPicPr>
          <p:cNvPr id="279" name="Google Shape;279;p52"/>
          <p:cNvPicPr preferRelativeResize="0"/>
          <p:nvPr/>
        </p:nvPicPr>
        <p:blipFill>
          <a:blip r:embed="rId3">
            <a:alphaModFix/>
          </a:blip>
          <a:stretch>
            <a:fillRect/>
          </a:stretch>
        </p:blipFill>
        <p:spPr>
          <a:xfrm>
            <a:off x="2544588" y="1638550"/>
            <a:ext cx="4054824" cy="2509819"/>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5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457200" lvl="0" marL="1828800" rtl="0" algn="l">
              <a:spcBef>
                <a:spcPts val="0"/>
              </a:spcBef>
              <a:spcAft>
                <a:spcPts val="0"/>
              </a:spcAft>
              <a:buNone/>
            </a:pPr>
            <a:r>
              <a:rPr b="1" lang="en-GB"/>
              <a:t>YARN Components</a:t>
            </a:r>
            <a:endParaRPr b="1"/>
          </a:p>
        </p:txBody>
      </p:sp>
      <p:pic>
        <p:nvPicPr>
          <p:cNvPr id="285" name="Google Shape;285;p53"/>
          <p:cNvPicPr preferRelativeResize="0"/>
          <p:nvPr/>
        </p:nvPicPr>
        <p:blipFill>
          <a:blip r:embed="rId3">
            <a:alphaModFix/>
          </a:blip>
          <a:stretch>
            <a:fillRect/>
          </a:stretch>
        </p:blipFill>
        <p:spPr>
          <a:xfrm>
            <a:off x="171800" y="1017725"/>
            <a:ext cx="8706200" cy="381645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pic>
        <p:nvPicPr>
          <p:cNvPr id="290" name="Google Shape;290;p54"/>
          <p:cNvPicPr preferRelativeResize="0"/>
          <p:nvPr/>
        </p:nvPicPr>
        <p:blipFill>
          <a:blip r:embed="rId3">
            <a:alphaModFix/>
          </a:blip>
          <a:stretch>
            <a:fillRect/>
          </a:stretch>
        </p:blipFill>
        <p:spPr>
          <a:xfrm>
            <a:off x="152400" y="152400"/>
            <a:ext cx="8602135" cy="4838701"/>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55"/>
          <p:cNvSpPr txBox="1"/>
          <p:nvPr>
            <p:ph idx="1" type="body"/>
          </p:nvPr>
        </p:nvSpPr>
        <p:spPr>
          <a:xfrm>
            <a:off x="311700" y="177550"/>
            <a:ext cx="8520600" cy="48630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b="1" lang="en-GB" sz="1400">
                <a:solidFill>
                  <a:srgbClr val="222222"/>
                </a:solidFill>
              </a:rPr>
              <a:t>ResourceManager (RM) :</a:t>
            </a:r>
            <a:r>
              <a:rPr lang="en-GB" sz="1400">
                <a:solidFill>
                  <a:srgbClr val="222222"/>
                </a:solidFill>
              </a:rPr>
              <a:t> is the master that arbitrates all the available cluster resources and thus helps manage the distributed applications running on the YARN system. It works together with the per-node </a:t>
            </a:r>
            <a:r>
              <a:rPr b="1" lang="en-GB" sz="1400">
                <a:solidFill>
                  <a:srgbClr val="222222"/>
                </a:solidFill>
              </a:rPr>
              <a:t>NodeManagers (NMs)</a:t>
            </a:r>
            <a:r>
              <a:rPr lang="en-GB" sz="1400">
                <a:solidFill>
                  <a:srgbClr val="222222"/>
                </a:solidFill>
              </a:rPr>
              <a:t> and the per-application </a:t>
            </a:r>
            <a:r>
              <a:rPr b="1" lang="en-GB" sz="1400">
                <a:solidFill>
                  <a:srgbClr val="222222"/>
                </a:solidFill>
              </a:rPr>
              <a:t>ApplicationMasters (AMs). Default port : 8088.</a:t>
            </a:r>
            <a:endParaRPr b="1" sz="1400">
              <a:solidFill>
                <a:srgbClr val="222222"/>
              </a:solidFill>
            </a:endParaRPr>
          </a:p>
          <a:p>
            <a:pPr indent="0" lvl="0" marL="0" rtl="0" algn="l">
              <a:lnSpc>
                <a:spcPct val="115000"/>
              </a:lnSpc>
              <a:spcBef>
                <a:spcPts val="100"/>
              </a:spcBef>
              <a:spcAft>
                <a:spcPts val="0"/>
              </a:spcAft>
              <a:buNone/>
            </a:pPr>
            <a:r>
              <a:t/>
            </a:r>
            <a:endParaRPr sz="1400">
              <a:solidFill>
                <a:srgbClr val="222222"/>
              </a:solidFill>
              <a:highlight>
                <a:srgbClr val="FFFFFF"/>
              </a:highlight>
              <a:latin typeface="Verdana"/>
              <a:ea typeface="Verdana"/>
              <a:cs typeface="Verdana"/>
              <a:sym typeface="Verdana"/>
            </a:endParaRPr>
          </a:p>
          <a:p>
            <a:pPr indent="0" lvl="0" marL="0" rtl="0" algn="l">
              <a:lnSpc>
                <a:spcPct val="115000"/>
              </a:lnSpc>
              <a:spcBef>
                <a:spcPts val="100"/>
              </a:spcBef>
              <a:spcAft>
                <a:spcPts val="0"/>
              </a:spcAft>
              <a:buClr>
                <a:schemeClr val="dk1"/>
              </a:buClr>
              <a:buSzPts val="1100"/>
              <a:buFont typeface="Arial"/>
              <a:buNone/>
            </a:pPr>
            <a:r>
              <a:rPr lang="en-GB" sz="1400">
                <a:solidFill>
                  <a:srgbClr val="222222"/>
                </a:solidFill>
                <a:highlight>
                  <a:srgbClr val="FFFFFF"/>
                </a:highlight>
                <a:latin typeface="Verdana"/>
                <a:ea typeface="Verdana"/>
                <a:cs typeface="Verdana"/>
                <a:sym typeface="Verdana"/>
              </a:rPr>
              <a:t>The ResourceManager has two main components:</a:t>
            </a:r>
            <a:r>
              <a:rPr b="1" lang="en-GB" sz="1400">
                <a:solidFill>
                  <a:srgbClr val="222222"/>
                </a:solidFill>
                <a:highlight>
                  <a:srgbClr val="FFFFFF"/>
                </a:highlight>
                <a:latin typeface="Verdana"/>
                <a:ea typeface="Verdana"/>
                <a:cs typeface="Verdana"/>
                <a:sym typeface="Verdana"/>
              </a:rPr>
              <a:t> Scheduler and ApplicationsManager.</a:t>
            </a:r>
            <a:endParaRPr b="1" sz="1400">
              <a:solidFill>
                <a:srgbClr val="222222"/>
              </a:solidFill>
              <a:highlight>
                <a:srgbClr val="FFFFFF"/>
              </a:highlight>
              <a:latin typeface="Verdana"/>
              <a:ea typeface="Verdana"/>
              <a:cs typeface="Verdana"/>
              <a:sym typeface="Verdana"/>
            </a:endParaRPr>
          </a:p>
          <a:p>
            <a:pPr indent="0" lvl="0" marL="0" rtl="0" algn="l">
              <a:lnSpc>
                <a:spcPct val="115000"/>
              </a:lnSpc>
              <a:spcBef>
                <a:spcPts val="100"/>
              </a:spcBef>
              <a:spcAft>
                <a:spcPts val="0"/>
              </a:spcAft>
              <a:buClr>
                <a:schemeClr val="dk1"/>
              </a:buClr>
              <a:buSzPts val="1100"/>
              <a:buFont typeface="Arial"/>
              <a:buNone/>
            </a:pPr>
            <a:r>
              <a:rPr lang="en-GB" sz="1400">
                <a:solidFill>
                  <a:srgbClr val="222222"/>
                </a:solidFill>
                <a:highlight>
                  <a:srgbClr val="FFFFFF"/>
                </a:highlight>
                <a:latin typeface="Verdana"/>
                <a:ea typeface="Verdana"/>
                <a:cs typeface="Verdana"/>
                <a:sym typeface="Verdana"/>
              </a:rPr>
              <a:t>The </a:t>
            </a:r>
            <a:r>
              <a:rPr b="1" lang="en-GB" sz="1400">
                <a:solidFill>
                  <a:srgbClr val="222222"/>
                </a:solidFill>
                <a:highlight>
                  <a:srgbClr val="FFFFFF"/>
                </a:highlight>
                <a:latin typeface="Verdana"/>
                <a:ea typeface="Verdana"/>
                <a:cs typeface="Verdana"/>
                <a:sym typeface="Verdana"/>
              </a:rPr>
              <a:t>Scheduler is responsible</a:t>
            </a:r>
            <a:r>
              <a:rPr lang="en-GB" sz="1400">
                <a:solidFill>
                  <a:srgbClr val="222222"/>
                </a:solidFill>
                <a:highlight>
                  <a:srgbClr val="FFFFFF"/>
                </a:highlight>
                <a:latin typeface="Verdana"/>
                <a:ea typeface="Verdana"/>
                <a:cs typeface="Verdana"/>
                <a:sym typeface="Verdana"/>
              </a:rPr>
              <a:t> for allocating resources to the various running applications subject to familiar constraints of capacities, queues etc. The Scheduler is pure scheduler in the sense that it performs no monitoring or tracking of status for the application. Also, it offers no guarantees about restarting failed tasks either due to application failure or hardware failures. The Scheduler performs its scheduling function based on the resource requirements of the applications; it does so based on the abstract notion of a resource </a:t>
            </a:r>
            <a:r>
              <a:rPr i="1" lang="en-GB" sz="1400">
                <a:solidFill>
                  <a:srgbClr val="222222"/>
                </a:solidFill>
                <a:highlight>
                  <a:srgbClr val="FFFFFF"/>
                </a:highlight>
                <a:latin typeface="Verdana"/>
                <a:ea typeface="Verdana"/>
                <a:cs typeface="Verdana"/>
                <a:sym typeface="Verdana"/>
              </a:rPr>
              <a:t>Container</a:t>
            </a:r>
            <a:r>
              <a:rPr lang="en-GB" sz="1400">
                <a:solidFill>
                  <a:srgbClr val="222222"/>
                </a:solidFill>
                <a:highlight>
                  <a:srgbClr val="FFFFFF"/>
                </a:highlight>
                <a:latin typeface="Verdana"/>
                <a:ea typeface="Verdana"/>
                <a:cs typeface="Verdana"/>
                <a:sym typeface="Verdana"/>
              </a:rPr>
              <a:t> which incorporates elements such as memory, cpu, disk, network etc.</a:t>
            </a:r>
            <a:endParaRPr sz="1400">
              <a:solidFill>
                <a:srgbClr val="222222"/>
              </a:solidFill>
              <a:highlight>
                <a:srgbClr val="FFFFFF"/>
              </a:highlight>
              <a:latin typeface="Verdana"/>
              <a:ea typeface="Verdana"/>
              <a:cs typeface="Verdana"/>
              <a:sym typeface="Verdana"/>
            </a:endParaRPr>
          </a:p>
          <a:p>
            <a:pPr indent="0" lvl="0" marL="0" rtl="0" algn="l">
              <a:lnSpc>
                <a:spcPct val="115000"/>
              </a:lnSpc>
              <a:spcBef>
                <a:spcPts val="100"/>
              </a:spcBef>
              <a:spcAft>
                <a:spcPts val="0"/>
              </a:spcAft>
              <a:buNone/>
            </a:pPr>
            <a:r>
              <a:rPr lang="en-GB" sz="1400">
                <a:solidFill>
                  <a:srgbClr val="222222"/>
                </a:solidFill>
                <a:highlight>
                  <a:srgbClr val="FFFFFF"/>
                </a:highlight>
                <a:latin typeface="Verdana"/>
                <a:ea typeface="Verdana"/>
                <a:cs typeface="Verdana"/>
                <a:sym typeface="Verdana"/>
              </a:rPr>
              <a:t>The Scheduler has a pluggable policy which is responsible for partitioning the cluster resources among the various queues, applications etc. The current schedulers such as the </a:t>
            </a:r>
            <a:r>
              <a:rPr b="1" lang="en-GB" sz="1400">
                <a:solidFill>
                  <a:srgbClr val="222222"/>
                </a:solidFill>
                <a:highlight>
                  <a:srgbClr val="FFFFFF"/>
                </a:highlight>
                <a:latin typeface="Verdana"/>
                <a:ea typeface="Verdana"/>
                <a:cs typeface="Verdana"/>
                <a:sym typeface="Verdana"/>
              </a:rPr>
              <a:t>CapacityScheduler</a:t>
            </a:r>
            <a:r>
              <a:rPr lang="en-GB" sz="1400">
                <a:solidFill>
                  <a:srgbClr val="222222"/>
                </a:solidFill>
                <a:highlight>
                  <a:srgbClr val="FFFFFF"/>
                </a:highlight>
                <a:latin typeface="Verdana"/>
                <a:ea typeface="Verdana"/>
                <a:cs typeface="Verdana"/>
                <a:sym typeface="Verdana"/>
              </a:rPr>
              <a:t> and the </a:t>
            </a:r>
            <a:r>
              <a:rPr b="1" lang="en-GB" sz="1400">
                <a:solidFill>
                  <a:srgbClr val="222222"/>
                </a:solidFill>
                <a:highlight>
                  <a:srgbClr val="FFFFFF"/>
                </a:highlight>
                <a:latin typeface="Verdana"/>
                <a:ea typeface="Verdana"/>
                <a:cs typeface="Verdana"/>
                <a:sym typeface="Verdana"/>
              </a:rPr>
              <a:t>FairScheduler</a:t>
            </a:r>
            <a:r>
              <a:rPr lang="en-GB" sz="1400">
                <a:solidFill>
                  <a:srgbClr val="222222"/>
                </a:solidFill>
                <a:highlight>
                  <a:srgbClr val="FFFFFF"/>
                </a:highlight>
                <a:latin typeface="Verdana"/>
                <a:ea typeface="Verdana"/>
                <a:cs typeface="Verdana"/>
                <a:sym typeface="Verdana"/>
              </a:rPr>
              <a:t> would be some examples of plug-ins.</a:t>
            </a:r>
            <a:endParaRPr sz="1400">
              <a:solidFill>
                <a:srgbClr val="222222"/>
              </a:solidFill>
              <a:highlight>
                <a:srgbClr val="FFFFFF"/>
              </a:highlight>
              <a:latin typeface="Verdana"/>
              <a:ea typeface="Verdana"/>
              <a:cs typeface="Verdana"/>
              <a:sym typeface="Verdana"/>
            </a:endParaRPr>
          </a:p>
          <a:p>
            <a:pPr indent="0" lvl="0" marL="0" rtl="0" algn="l">
              <a:lnSpc>
                <a:spcPct val="115000"/>
              </a:lnSpc>
              <a:spcBef>
                <a:spcPts val="100"/>
              </a:spcBef>
              <a:spcAft>
                <a:spcPts val="0"/>
              </a:spcAft>
              <a:buClr>
                <a:schemeClr val="dk1"/>
              </a:buClr>
              <a:buSzPts val="1100"/>
              <a:buFont typeface="Arial"/>
              <a:buNone/>
            </a:pPr>
            <a:r>
              <a:t/>
            </a:r>
            <a:endParaRPr sz="1400">
              <a:solidFill>
                <a:srgbClr val="222222"/>
              </a:solidFill>
              <a:highlight>
                <a:srgbClr val="FFFFFF"/>
              </a:highlight>
              <a:latin typeface="Verdana"/>
              <a:ea typeface="Verdana"/>
              <a:cs typeface="Verdana"/>
              <a:sym typeface="Verdana"/>
            </a:endParaRPr>
          </a:p>
          <a:p>
            <a:pPr indent="0" lvl="0" marL="0" rtl="0" algn="l">
              <a:lnSpc>
                <a:spcPct val="115000"/>
              </a:lnSpc>
              <a:spcBef>
                <a:spcPts val="100"/>
              </a:spcBef>
              <a:spcAft>
                <a:spcPts val="0"/>
              </a:spcAft>
              <a:buClr>
                <a:schemeClr val="dk1"/>
              </a:buClr>
              <a:buSzPts val="1100"/>
              <a:buFont typeface="Arial"/>
              <a:buNone/>
            </a:pPr>
            <a:r>
              <a:rPr lang="en-GB" sz="1300">
                <a:solidFill>
                  <a:srgbClr val="222222"/>
                </a:solidFill>
                <a:highlight>
                  <a:srgbClr val="FFFFFF"/>
                </a:highlight>
                <a:latin typeface="Verdana"/>
                <a:ea typeface="Verdana"/>
                <a:cs typeface="Verdana"/>
                <a:sym typeface="Verdana"/>
              </a:rPr>
              <a:t>The </a:t>
            </a:r>
            <a:r>
              <a:rPr b="1" lang="en-GB" sz="1300">
                <a:solidFill>
                  <a:srgbClr val="222222"/>
                </a:solidFill>
                <a:highlight>
                  <a:srgbClr val="FFFFFF"/>
                </a:highlight>
                <a:latin typeface="Verdana"/>
                <a:ea typeface="Verdana"/>
                <a:cs typeface="Verdana"/>
                <a:sym typeface="Verdana"/>
              </a:rPr>
              <a:t>ApplicationsManager is responsible</a:t>
            </a:r>
            <a:r>
              <a:rPr lang="en-GB" sz="1300">
                <a:solidFill>
                  <a:srgbClr val="222222"/>
                </a:solidFill>
                <a:highlight>
                  <a:srgbClr val="FFFFFF"/>
                </a:highlight>
                <a:latin typeface="Verdana"/>
                <a:ea typeface="Verdana"/>
                <a:cs typeface="Verdana"/>
                <a:sym typeface="Verdana"/>
              </a:rPr>
              <a:t> for accepting job-submissions, negotiating the first container for executing the application specific ApplicationMaster and provides the service for restarting the ApplicationMaster container on failure. The per-application ApplicationMaster has the responsibility of negotiating appropriate resource containers from the Scheduler, tracking their status and monitoring for progress.</a:t>
            </a:r>
            <a:endParaRPr sz="1300">
              <a:solidFill>
                <a:srgbClr val="222222"/>
              </a:solidFill>
              <a:highlight>
                <a:srgbClr val="FFFFFF"/>
              </a:highlight>
              <a:latin typeface="Verdana"/>
              <a:ea typeface="Verdana"/>
              <a:cs typeface="Verdana"/>
              <a:sym typeface="Verdana"/>
            </a:endParaRPr>
          </a:p>
          <a:p>
            <a:pPr indent="0" lvl="0" marL="0" rtl="0" algn="just">
              <a:lnSpc>
                <a:spcPct val="115000"/>
              </a:lnSpc>
              <a:spcBef>
                <a:spcPts val="100"/>
              </a:spcBef>
              <a:spcAft>
                <a:spcPts val="0"/>
              </a:spcAft>
              <a:buNone/>
            </a:pPr>
            <a:r>
              <a:t/>
            </a:r>
            <a:endParaRPr b="1" sz="1400">
              <a:solidFill>
                <a:srgbClr val="222222"/>
              </a:solidFill>
            </a:endParaRPr>
          </a:p>
          <a:p>
            <a:pPr indent="0" lvl="0" marL="0" rtl="0" algn="just">
              <a:lnSpc>
                <a:spcPct val="115000"/>
              </a:lnSpc>
              <a:spcBef>
                <a:spcPts val="100"/>
              </a:spcBef>
              <a:spcAft>
                <a:spcPts val="0"/>
              </a:spcAft>
              <a:buNone/>
            </a:pPr>
            <a:r>
              <a:t/>
            </a:r>
            <a:endParaRPr b="1" sz="1400">
              <a:solidFill>
                <a:srgbClr val="222222"/>
              </a:solidFill>
            </a:endParaRPr>
          </a:p>
          <a:p>
            <a:pPr indent="0" lvl="0" marL="0" rtl="0" algn="just">
              <a:lnSpc>
                <a:spcPct val="115000"/>
              </a:lnSpc>
              <a:spcBef>
                <a:spcPts val="100"/>
              </a:spcBef>
              <a:spcAft>
                <a:spcPts val="100"/>
              </a:spcAft>
              <a:buNone/>
            </a:pPr>
            <a:r>
              <a:t/>
            </a:r>
            <a:endParaRPr sz="1400">
              <a:solidFill>
                <a:srgbClr val="222222"/>
              </a:solidFill>
              <a:highlight>
                <a:srgbClr val="FFFFFF"/>
              </a:highlight>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56"/>
          <p:cNvSpPr txBox="1"/>
          <p:nvPr>
            <p:ph idx="1" type="body"/>
          </p:nvPr>
        </p:nvSpPr>
        <p:spPr>
          <a:xfrm>
            <a:off x="311700" y="333400"/>
            <a:ext cx="8520600" cy="42354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Clr>
                <a:schemeClr val="dk1"/>
              </a:buClr>
              <a:buSzPts val="1100"/>
              <a:buFont typeface="Arial"/>
              <a:buNone/>
            </a:pPr>
            <a:r>
              <a:rPr b="1" lang="en-GB" sz="1400">
                <a:solidFill>
                  <a:srgbClr val="222222"/>
                </a:solidFill>
                <a:highlight>
                  <a:srgbClr val="FFFFFF"/>
                </a:highlight>
              </a:rPr>
              <a:t>JobHistoryserver : </a:t>
            </a:r>
            <a:r>
              <a:rPr lang="en-GB" sz="1400">
                <a:solidFill>
                  <a:srgbClr val="222222"/>
                </a:solidFill>
                <a:highlight>
                  <a:srgbClr val="FFFFFF"/>
                </a:highlight>
              </a:rPr>
              <a:t>JobTracker or ResourceManager keeps all job information in memory. For finished jobs, it drops them to avoid running out of memory. Tracking of these past jobs are delegated to JobHistory server.  </a:t>
            </a:r>
            <a:r>
              <a:rPr b="1" lang="en-GB" sz="1400">
                <a:solidFill>
                  <a:srgbClr val="222222"/>
                </a:solidFill>
                <a:highlight>
                  <a:srgbClr val="FFFFFF"/>
                </a:highlight>
              </a:rPr>
              <a:t>Default jobhistoryserver port is 19888.</a:t>
            </a:r>
            <a:endParaRPr b="1" sz="1400">
              <a:solidFill>
                <a:srgbClr val="222222"/>
              </a:solidFill>
              <a:highlight>
                <a:srgbClr val="FFFFFF"/>
              </a:highlight>
            </a:endParaRPr>
          </a:p>
          <a:p>
            <a:pPr indent="0" lvl="0" marL="0" rtl="0" algn="just">
              <a:spcBef>
                <a:spcPts val="1200"/>
              </a:spcBef>
              <a:spcAft>
                <a:spcPts val="0"/>
              </a:spcAft>
              <a:buClr>
                <a:schemeClr val="dk1"/>
              </a:buClr>
              <a:buSzPts val="1100"/>
              <a:buFont typeface="Arial"/>
              <a:buNone/>
            </a:pPr>
            <a:r>
              <a:rPr b="1" lang="en-GB" sz="1400">
                <a:solidFill>
                  <a:srgbClr val="222222"/>
                </a:solidFill>
                <a:highlight>
                  <a:srgbClr val="FFFFFF"/>
                </a:highlight>
                <a:latin typeface="Verdana"/>
                <a:ea typeface="Verdana"/>
                <a:cs typeface="Verdana"/>
                <a:sym typeface="Verdana"/>
              </a:rPr>
              <a:t>NodeManager : </a:t>
            </a:r>
            <a:r>
              <a:rPr lang="en-GB" sz="1400">
                <a:solidFill>
                  <a:srgbClr val="222222"/>
                </a:solidFill>
                <a:highlight>
                  <a:srgbClr val="FFFFFF"/>
                </a:highlight>
                <a:latin typeface="Verdana"/>
                <a:ea typeface="Verdana"/>
                <a:cs typeface="Verdana"/>
                <a:sym typeface="Verdana"/>
              </a:rPr>
              <a:t>is responsible for launching and managing containers on a node. Containers execute tasks as specified by the AppMaster. Default Port : </a:t>
            </a:r>
            <a:r>
              <a:rPr b="1" lang="en-GB" sz="1400">
                <a:solidFill>
                  <a:srgbClr val="222222"/>
                </a:solidFill>
                <a:highlight>
                  <a:srgbClr val="FFFFFF"/>
                </a:highlight>
              </a:rPr>
              <a:t>8042</a:t>
            </a:r>
            <a:endParaRPr b="1" sz="1400">
              <a:solidFill>
                <a:srgbClr val="222222"/>
              </a:solidFill>
              <a:highlight>
                <a:srgbClr val="FFFFFF"/>
              </a:highlight>
            </a:endParaRPr>
          </a:p>
          <a:p>
            <a:pPr indent="0" lvl="0" marL="0" rtl="0" algn="just">
              <a:spcBef>
                <a:spcPts val="1200"/>
              </a:spcBef>
              <a:spcAft>
                <a:spcPts val="0"/>
              </a:spcAft>
              <a:buClr>
                <a:schemeClr val="dk1"/>
              </a:buClr>
              <a:buSzPts val="1100"/>
              <a:buFont typeface="Arial"/>
              <a:buNone/>
            </a:pPr>
            <a:r>
              <a:rPr b="1" lang="en-GB" sz="1400">
                <a:solidFill>
                  <a:srgbClr val="222222"/>
                </a:solidFill>
                <a:highlight>
                  <a:srgbClr val="FFFFFF"/>
                </a:highlight>
              </a:rPr>
              <a:t>Application Master (AM) : </a:t>
            </a:r>
            <a:r>
              <a:rPr lang="en-GB" sz="1400">
                <a:solidFill>
                  <a:srgbClr val="222222"/>
                </a:solidFill>
                <a:highlight>
                  <a:srgbClr val="FFFFFF"/>
                </a:highlight>
              </a:rPr>
              <a:t>is </a:t>
            </a:r>
            <a:r>
              <a:rPr b="1" lang="en-GB" sz="1400">
                <a:solidFill>
                  <a:srgbClr val="222222"/>
                </a:solidFill>
                <a:highlight>
                  <a:srgbClr val="FFFFFF"/>
                </a:highlight>
              </a:rPr>
              <a:t>the process that coordinates the execution of an application in the cluster</a:t>
            </a:r>
            <a:r>
              <a:rPr lang="en-GB" sz="1400">
                <a:solidFill>
                  <a:srgbClr val="222222"/>
                </a:solidFill>
                <a:highlight>
                  <a:srgbClr val="FFFFFF"/>
                </a:highlight>
              </a:rPr>
              <a:t>. Each application has its own unique Application Master that is tasked with negotiating resources (Containers) from the Resource Manager and working with the Node Managers to execute and monitor the tasks.</a:t>
            </a:r>
            <a:endParaRPr sz="1400">
              <a:solidFill>
                <a:srgbClr val="222222"/>
              </a:solidFill>
              <a:highlight>
                <a:srgbClr val="FFFFFF"/>
              </a:highlight>
            </a:endParaRPr>
          </a:p>
          <a:p>
            <a:pPr indent="0" lvl="0" marL="0" rtl="0" algn="just">
              <a:spcBef>
                <a:spcPts val="1200"/>
              </a:spcBef>
              <a:spcAft>
                <a:spcPts val="0"/>
              </a:spcAft>
              <a:buClr>
                <a:schemeClr val="dk1"/>
              </a:buClr>
              <a:buSzPts val="1100"/>
              <a:buFont typeface="Arial"/>
              <a:buNone/>
            </a:pPr>
            <a:r>
              <a:rPr b="1" lang="en-GB" sz="1400">
                <a:solidFill>
                  <a:srgbClr val="222222"/>
                </a:solidFill>
                <a:highlight>
                  <a:srgbClr val="FFFFFF"/>
                </a:highlight>
              </a:rPr>
              <a:t>Edge Node : </a:t>
            </a:r>
            <a:r>
              <a:rPr lang="en-GB" sz="1400">
                <a:solidFill>
                  <a:srgbClr val="222222"/>
                </a:solidFill>
                <a:highlight>
                  <a:srgbClr val="FFFFFF"/>
                </a:highlight>
              </a:rPr>
              <a:t>is </a:t>
            </a:r>
            <a:r>
              <a:rPr b="1" lang="en-GB" sz="1400">
                <a:solidFill>
                  <a:srgbClr val="222222"/>
                </a:solidFill>
                <a:highlight>
                  <a:srgbClr val="FFFFFF"/>
                </a:highlight>
              </a:rPr>
              <a:t>a computer that acts as an end user portal for communication with other nodes in cluster computing</a:t>
            </a:r>
            <a:r>
              <a:rPr lang="en-GB" sz="1400">
                <a:solidFill>
                  <a:srgbClr val="222222"/>
                </a:solidFill>
                <a:highlight>
                  <a:srgbClr val="FFFFFF"/>
                </a:highlight>
              </a:rPr>
              <a:t>. Edge nodes are also sometimes called gateway nodes or edge communication nodes. In a Hadoop cluster, three types of nodes exist: master, worker and edge nodes.</a:t>
            </a:r>
            <a:endParaRPr sz="1400">
              <a:solidFill>
                <a:srgbClr val="222222"/>
              </a:solidFill>
              <a:highlight>
                <a:srgbClr val="FFFFFF"/>
              </a:highlight>
            </a:endParaRPr>
          </a:p>
          <a:p>
            <a:pPr indent="0" lvl="0" marL="0" rtl="0" algn="l">
              <a:spcBef>
                <a:spcPts val="1200"/>
              </a:spcBef>
              <a:spcAft>
                <a:spcPts val="1200"/>
              </a:spcAft>
              <a:buNone/>
            </a:pPr>
            <a:r>
              <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57"/>
          <p:cNvSpPr txBox="1"/>
          <p:nvPr>
            <p:ph idx="1" type="body"/>
          </p:nvPr>
        </p:nvSpPr>
        <p:spPr>
          <a:xfrm>
            <a:off x="311700" y="479575"/>
            <a:ext cx="8520600" cy="4089300"/>
          </a:xfrm>
          <a:prstGeom prst="rect">
            <a:avLst/>
          </a:prstGeom>
        </p:spPr>
        <p:txBody>
          <a:bodyPr anchorCtr="0" anchor="t" bIns="91425" lIns="91425" spcFirstLastPara="1" rIns="91425" wrap="square" tIns="91425">
            <a:normAutofit/>
          </a:bodyPr>
          <a:lstStyle/>
          <a:p>
            <a:pPr indent="457200" lvl="0" marL="1828800" rtl="0" algn="just">
              <a:spcBef>
                <a:spcPts val="0"/>
              </a:spcBef>
              <a:spcAft>
                <a:spcPts val="0"/>
              </a:spcAft>
              <a:buClr>
                <a:schemeClr val="dk1"/>
              </a:buClr>
              <a:buSzPts val="1100"/>
              <a:buFont typeface="Arial"/>
              <a:buNone/>
            </a:pPr>
            <a:r>
              <a:rPr b="1" lang="en-GB">
                <a:solidFill>
                  <a:srgbClr val="222222"/>
                </a:solidFill>
              </a:rPr>
              <a:t>Columnar storage Vs Row storage</a:t>
            </a:r>
            <a:endParaRPr b="1">
              <a:solidFill>
                <a:srgbClr val="222222"/>
              </a:solidFill>
            </a:endParaRPr>
          </a:p>
          <a:p>
            <a:pPr indent="0" lvl="0" marL="0" rtl="0" algn="just">
              <a:spcBef>
                <a:spcPts val="1800"/>
              </a:spcBef>
              <a:spcAft>
                <a:spcPts val="0"/>
              </a:spcAft>
              <a:buNone/>
            </a:pPr>
            <a:r>
              <a:rPr b="1" lang="en-GB" sz="1200">
                <a:solidFill>
                  <a:srgbClr val="222222"/>
                </a:solidFill>
                <a:highlight>
                  <a:srgbClr val="FFFFFF"/>
                </a:highlight>
              </a:rPr>
              <a:t>Row Oriented Databases</a:t>
            </a:r>
            <a:endParaRPr b="1" sz="1200">
              <a:solidFill>
                <a:srgbClr val="222222"/>
              </a:solidFill>
              <a:highlight>
                <a:srgbClr val="FFFFFF"/>
              </a:highlight>
            </a:endParaRPr>
          </a:p>
          <a:p>
            <a:pPr indent="0" lvl="0" marL="0" rtl="0" algn="just">
              <a:spcBef>
                <a:spcPts val="400"/>
              </a:spcBef>
              <a:spcAft>
                <a:spcPts val="0"/>
              </a:spcAft>
              <a:buNone/>
            </a:pPr>
            <a:r>
              <a:rPr lang="en-GB" sz="1600">
                <a:solidFill>
                  <a:srgbClr val="222222"/>
                </a:solidFill>
                <a:highlight>
                  <a:srgbClr val="FFFFFF"/>
                </a:highlight>
                <a:latin typeface="Times New Roman"/>
                <a:ea typeface="Times New Roman"/>
                <a:cs typeface="Times New Roman"/>
                <a:sym typeface="Times New Roman"/>
              </a:rPr>
              <a:t>Traditional Database Management Systems were created to store data. They are optimized to read and write a single row of data which lead to a series of design choices including having a row store architecture. In a row store, or row oriented database, the data is stored row by row, such that the first column of a row will be next to the last column of the previous row.</a:t>
            </a:r>
            <a:endParaRPr sz="1600">
              <a:solidFill>
                <a:srgbClr val="222222"/>
              </a:solidFill>
              <a:highlight>
                <a:srgbClr val="FFFFFF"/>
              </a:highlight>
              <a:latin typeface="Times New Roman"/>
              <a:ea typeface="Times New Roman"/>
              <a:cs typeface="Times New Roman"/>
              <a:sym typeface="Times New Roman"/>
            </a:endParaRPr>
          </a:p>
          <a:p>
            <a:pPr indent="0" lvl="0" marL="0" rtl="0" algn="just">
              <a:spcBef>
                <a:spcPts val="1200"/>
              </a:spcBef>
              <a:spcAft>
                <a:spcPts val="0"/>
              </a:spcAft>
              <a:buNone/>
            </a:pPr>
            <a:r>
              <a:rPr lang="en-GB" sz="1600">
                <a:solidFill>
                  <a:srgbClr val="222222"/>
                </a:solidFill>
                <a:highlight>
                  <a:srgbClr val="FFFFFF"/>
                </a:highlight>
                <a:latin typeface="Times New Roman"/>
                <a:ea typeface="Times New Roman"/>
                <a:cs typeface="Times New Roman"/>
                <a:sym typeface="Times New Roman"/>
              </a:rPr>
              <a:t>For instance, let’s take this Facebook_Friends data:</a:t>
            </a:r>
            <a:endParaRPr sz="1600">
              <a:solidFill>
                <a:srgbClr val="222222"/>
              </a:solidFill>
              <a:highlight>
                <a:srgbClr val="FFFFFF"/>
              </a:highlight>
              <a:latin typeface="Times New Roman"/>
              <a:ea typeface="Times New Roman"/>
              <a:cs typeface="Times New Roman"/>
              <a:sym typeface="Times New Roman"/>
            </a:endParaRPr>
          </a:p>
          <a:p>
            <a:pPr indent="0" lvl="0" marL="0" rtl="0" algn="just">
              <a:spcBef>
                <a:spcPts val="1200"/>
              </a:spcBef>
              <a:spcAft>
                <a:spcPts val="0"/>
              </a:spcAft>
              <a:buClr>
                <a:schemeClr val="dk1"/>
              </a:buClr>
              <a:buSzPts val="1100"/>
              <a:buFont typeface="Arial"/>
              <a:buNone/>
            </a:pPr>
            <a:r>
              <a:t/>
            </a:r>
            <a:endParaRPr sz="1374">
              <a:solidFill>
                <a:srgbClr val="222222"/>
              </a:solidFill>
            </a:endParaRPr>
          </a:p>
          <a:p>
            <a:pPr indent="0" lvl="0" marL="0" rtl="0" algn="just">
              <a:spcBef>
                <a:spcPts val="1200"/>
              </a:spcBef>
              <a:spcAft>
                <a:spcPts val="1200"/>
              </a:spcAft>
              <a:buNone/>
            </a:pPr>
            <a:r>
              <a:t/>
            </a:r>
            <a:endParaRPr>
              <a:solidFill>
                <a:srgbClr val="222222"/>
              </a:solidFill>
            </a:endParaRPr>
          </a:p>
        </p:txBody>
      </p:sp>
      <p:pic>
        <p:nvPicPr>
          <p:cNvPr id="306" name="Google Shape;306;p57"/>
          <p:cNvPicPr preferRelativeResize="0"/>
          <p:nvPr/>
        </p:nvPicPr>
        <p:blipFill>
          <a:blip r:embed="rId3">
            <a:alphaModFix/>
          </a:blip>
          <a:stretch>
            <a:fillRect/>
          </a:stretch>
        </p:blipFill>
        <p:spPr>
          <a:xfrm>
            <a:off x="4571988" y="2571750"/>
            <a:ext cx="4391025" cy="190500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58"/>
          <p:cNvSpPr txBox="1"/>
          <p:nvPr>
            <p:ph idx="1" type="body"/>
          </p:nvPr>
        </p:nvSpPr>
        <p:spPr>
          <a:xfrm>
            <a:off x="224400" y="377725"/>
            <a:ext cx="8607900" cy="4461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sz="1600">
                <a:solidFill>
                  <a:srgbClr val="212529"/>
                </a:solidFill>
                <a:highlight>
                  <a:srgbClr val="FFFFFF"/>
                </a:highlight>
                <a:latin typeface="Times New Roman"/>
                <a:ea typeface="Times New Roman"/>
                <a:cs typeface="Times New Roman"/>
                <a:sym typeface="Times New Roman"/>
              </a:rPr>
              <a:t>This data would be stored on a disk in a row oriented database in order row by row like this:</a:t>
            </a:r>
            <a:endParaRPr sz="1600">
              <a:solidFill>
                <a:srgbClr val="212529"/>
              </a:solidFill>
              <a:highlight>
                <a:srgbClr val="FFFFFF"/>
              </a:highlight>
              <a:latin typeface="Times New Roman"/>
              <a:ea typeface="Times New Roman"/>
              <a:cs typeface="Times New Roman"/>
              <a:sym typeface="Times New Roman"/>
            </a:endParaRPr>
          </a:p>
          <a:p>
            <a:pPr indent="0" lvl="0" marL="0" rtl="0" algn="l">
              <a:spcBef>
                <a:spcPts val="1200"/>
              </a:spcBef>
              <a:spcAft>
                <a:spcPts val="1200"/>
              </a:spcAft>
              <a:buNone/>
            </a:pPr>
            <a:r>
              <a:t/>
            </a:r>
            <a:endParaRPr sz="1600">
              <a:solidFill>
                <a:srgbClr val="212529"/>
              </a:solidFill>
              <a:highlight>
                <a:srgbClr val="FFFFFF"/>
              </a:highlight>
              <a:latin typeface="Times New Roman"/>
              <a:ea typeface="Times New Roman"/>
              <a:cs typeface="Times New Roman"/>
              <a:sym typeface="Times New Roman"/>
            </a:endParaRPr>
          </a:p>
        </p:txBody>
      </p:sp>
      <p:pic>
        <p:nvPicPr>
          <p:cNvPr id="312" name="Google Shape;312;p58"/>
          <p:cNvPicPr preferRelativeResize="0"/>
          <p:nvPr/>
        </p:nvPicPr>
        <p:blipFill>
          <a:blip r:embed="rId3">
            <a:alphaModFix/>
          </a:blip>
          <a:stretch>
            <a:fillRect/>
          </a:stretch>
        </p:blipFill>
        <p:spPr>
          <a:xfrm>
            <a:off x="438275" y="1124600"/>
            <a:ext cx="7486074" cy="510950"/>
          </a:xfrm>
          <a:prstGeom prst="rect">
            <a:avLst/>
          </a:prstGeom>
          <a:noFill/>
          <a:ln>
            <a:noFill/>
          </a:ln>
        </p:spPr>
      </p:pic>
      <p:sp>
        <p:nvSpPr>
          <p:cNvPr id="313" name="Google Shape;313;p58"/>
          <p:cNvSpPr txBox="1"/>
          <p:nvPr/>
        </p:nvSpPr>
        <p:spPr>
          <a:xfrm>
            <a:off x="346300" y="1894650"/>
            <a:ext cx="79347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600">
                <a:solidFill>
                  <a:srgbClr val="212529"/>
                </a:solidFill>
                <a:highlight>
                  <a:srgbClr val="FFFFFF"/>
                </a:highlight>
                <a:latin typeface="Times New Roman"/>
                <a:ea typeface="Times New Roman"/>
                <a:cs typeface="Times New Roman"/>
                <a:sym typeface="Times New Roman"/>
              </a:rPr>
              <a:t>This allows the database write a row quickly because, all that needs to be done to write to it is to tack on another row to the end of the data.</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59"/>
          <p:cNvSpPr txBox="1"/>
          <p:nvPr>
            <p:ph type="title"/>
          </p:nvPr>
        </p:nvSpPr>
        <p:spPr>
          <a:xfrm>
            <a:off x="311700" y="292250"/>
            <a:ext cx="8520600" cy="572700"/>
          </a:xfrm>
          <a:prstGeom prst="rect">
            <a:avLst/>
          </a:prstGeom>
        </p:spPr>
        <p:txBody>
          <a:bodyPr anchorCtr="0" anchor="t" bIns="91425" lIns="91425" spcFirstLastPara="1" rIns="91425" wrap="square" tIns="91425">
            <a:normAutofit fontScale="90000"/>
          </a:bodyPr>
          <a:lstStyle/>
          <a:p>
            <a:pPr indent="457200" lvl="0" marL="1828800" rtl="0" algn="l">
              <a:lnSpc>
                <a:spcPct val="115000"/>
              </a:lnSpc>
              <a:spcBef>
                <a:spcPts val="1800"/>
              </a:spcBef>
              <a:spcAft>
                <a:spcPts val="0"/>
              </a:spcAft>
              <a:buClr>
                <a:schemeClr val="dk1"/>
              </a:buClr>
              <a:buSzPct val="45000"/>
              <a:buFont typeface="Arial"/>
              <a:buNone/>
            </a:pPr>
            <a:r>
              <a:rPr b="1" lang="en-GB" sz="2444">
                <a:solidFill>
                  <a:srgbClr val="343A40"/>
                </a:solidFill>
                <a:highlight>
                  <a:srgbClr val="FFFFFF"/>
                </a:highlight>
              </a:rPr>
              <a:t>Column Oriented Databases</a:t>
            </a:r>
            <a:endParaRPr b="1" sz="2444">
              <a:solidFill>
                <a:srgbClr val="343A40"/>
              </a:solidFill>
              <a:highlight>
                <a:srgbClr val="FFFFFF"/>
              </a:highlight>
            </a:endParaRPr>
          </a:p>
          <a:p>
            <a:pPr indent="0" lvl="0" marL="0" rtl="0" algn="l">
              <a:spcBef>
                <a:spcPts val="400"/>
              </a:spcBef>
              <a:spcAft>
                <a:spcPts val="0"/>
              </a:spcAft>
              <a:buNone/>
            </a:pPr>
            <a:r>
              <a:t/>
            </a:r>
            <a:endParaRPr/>
          </a:p>
        </p:txBody>
      </p:sp>
      <p:sp>
        <p:nvSpPr>
          <p:cNvPr id="319" name="Google Shape;319;p59"/>
          <p:cNvSpPr txBox="1"/>
          <p:nvPr>
            <p:ph idx="1" type="body"/>
          </p:nvPr>
        </p:nvSpPr>
        <p:spPr>
          <a:xfrm>
            <a:off x="311700" y="1152475"/>
            <a:ext cx="8520600" cy="3604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GB" sz="1600">
                <a:solidFill>
                  <a:srgbClr val="212529"/>
                </a:solidFill>
                <a:highlight>
                  <a:srgbClr val="FFFFFF"/>
                </a:highlight>
                <a:latin typeface="Times New Roman"/>
                <a:ea typeface="Times New Roman"/>
                <a:cs typeface="Times New Roman"/>
                <a:sym typeface="Times New Roman"/>
              </a:rPr>
              <a:t>Data Warehouses were created in order to support analyzing data. These types of databases are read optimized. In a C-Store, columnar, or Column-oriented database, the data is stored such that each row of a column will be next to other rows from that same column.</a:t>
            </a:r>
            <a:endParaRPr sz="1600">
              <a:solidFill>
                <a:srgbClr val="212529"/>
              </a:solidFill>
              <a:highlight>
                <a:srgbClr val="FFFFFF"/>
              </a:highlight>
              <a:latin typeface="Times New Roman"/>
              <a:ea typeface="Times New Roman"/>
              <a:cs typeface="Times New Roman"/>
              <a:sym typeface="Times New Roman"/>
            </a:endParaRPr>
          </a:p>
          <a:p>
            <a:pPr indent="0" lvl="0" marL="0" rtl="0" algn="l">
              <a:spcBef>
                <a:spcPts val="1200"/>
              </a:spcBef>
              <a:spcAft>
                <a:spcPts val="0"/>
              </a:spcAft>
              <a:buClr>
                <a:schemeClr val="dk1"/>
              </a:buClr>
              <a:buSzPts val="1100"/>
              <a:buFont typeface="Arial"/>
              <a:buNone/>
            </a:pPr>
            <a:r>
              <a:rPr lang="en-GB" sz="1600">
                <a:solidFill>
                  <a:srgbClr val="212529"/>
                </a:solidFill>
                <a:highlight>
                  <a:srgbClr val="FFFFFF"/>
                </a:highlight>
                <a:latin typeface="Times New Roman"/>
                <a:ea typeface="Times New Roman"/>
                <a:cs typeface="Times New Roman"/>
                <a:sym typeface="Times New Roman"/>
              </a:rPr>
              <a:t>Let’s look at the same data set again and see how it would be stored in a column oriented database.</a:t>
            </a:r>
            <a:endParaRPr sz="1600">
              <a:solidFill>
                <a:srgbClr val="212529"/>
              </a:solidFill>
              <a:highlight>
                <a:srgbClr val="FFFFFF"/>
              </a:highlight>
              <a:latin typeface="Times New Roman"/>
              <a:ea typeface="Times New Roman"/>
              <a:cs typeface="Times New Roman"/>
              <a:sym typeface="Times New Roman"/>
            </a:endParaRPr>
          </a:p>
          <a:p>
            <a:pPr indent="0" lvl="0" marL="0" rtl="0" algn="l">
              <a:spcBef>
                <a:spcPts val="1200"/>
              </a:spcBef>
              <a:spcAft>
                <a:spcPts val="1200"/>
              </a:spcAft>
              <a:buNone/>
            </a:pPr>
            <a:r>
              <a:t/>
            </a:r>
            <a:endParaRPr/>
          </a:p>
        </p:txBody>
      </p:sp>
      <p:pic>
        <p:nvPicPr>
          <p:cNvPr id="320" name="Google Shape;320;p59"/>
          <p:cNvPicPr preferRelativeResize="0"/>
          <p:nvPr/>
        </p:nvPicPr>
        <p:blipFill>
          <a:blip r:embed="rId3">
            <a:alphaModFix/>
          </a:blip>
          <a:stretch>
            <a:fillRect/>
          </a:stretch>
        </p:blipFill>
        <p:spPr>
          <a:xfrm>
            <a:off x="2753338" y="2571750"/>
            <a:ext cx="4391025" cy="190500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60"/>
          <p:cNvSpPr txBox="1"/>
          <p:nvPr>
            <p:ph idx="1" type="body"/>
          </p:nvPr>
        </p:nvSpPr>
        <p:spPr>
          <a:xfrm>
            <a:off x="311700" y="561075"/>
            <a:ext cx="8520600" cy="4007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GB" sz="1600">
                <a:solidFill>
                  <a:srgbClr val="212529"/>
                </a:solidFill>
                <a:highlight>
                  <a:srgbClr val="FFFFFF"/>
                </a:highlight>
                <a:latin typeface="Times New Roman"/>
                <a:ea typeface="Times New Roman"/>
                <a:cs typeface="Times New Roman"/>
                <a:sym typeface="Times New Roman"/>
              </a:rPr>
              <a:t>A table is stored one column at a time in order row by row:</a:t>
            </a:r>
            <a:endParaRPr sz="1600">
              <a:solidFill>
                <a:srgbClr val="212529"/>
              </a:solidFill>
              <a:highlight>
                <a:srgbClr val="FFFFFF"/>
              </a:highlight>
              <a:latin typeface="Times New Roman"/>
              <a:ea typeface="Times New Roman"/>
              <a:cs typeface="Times New Roman"/>
              <a:sym typeface="Times New Roman"/>
            </a:endParaRPr>
          </a:p>
          <a:p>
            <a:pPr indent="0" lvl="0" marL="0" rtl="0" algn="l">
              <a:spcBef>
                <a:spcPts val="1200"/>
              </a:spcBef>
              <a:spcAft>
                <a:spcPts val="0"/>
              </a:spcAft>
              <a:buClr>
                <a:schemeClr val="dk1"/>
              </a:buClr>
              <a:buSzPts val="1100"/>
              <a:buFont typeface="Arial"/>
              <a:buNone/>
            </a:pPr>
            <a:r>
              <a:t/>
            </a:r>
            <a:endParaRPr sz="1100">
              <a:solidFill>
                <a:schemeClr val="dk1"/>
              </a:solidFill>
            </a:endParaRPr>
          </a:p>
          <a:p>
            <a:pPr indent="0" lvl="0" marL="0" rtl="0" algn="l">
              <a:spcBef>
                <a:spcPts val="0"/>
              </a:spcBef>
              <a:spcAft>
                <a:spcPts val="1200"/>
              </a:spcAft>
              <a:buNone/>
            </a:pPr>
            <a:r>
              <a:t/>
            </a:r>
            <a:endParaRPr/>
          </a:p>
        </p:txBody>
      </p:sp>
      <p:pic>
        <p:nvPicPr>
          <p:cNvPr id="326" name="Google Shape;326;p60"/>
          <p:cNvPicPr preferRelativeResize="0"/>
          <p:nvPr/>
        </p:nvPicPr>
        <p:blipFill>
          <a:blip r:embed="rId3">
            <a:alphaModFix/>
          </a:blip>
          <a:stretch>
            <a:fillRect/>
          </a:stretch>
        </p:blipFill>
        <p:spPr>
          <a:xfrm>
            <a:off x="417900" y="2271200"/>
            <a:ext cx="7812026" cy="60110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pic>
        <p:nvPicPr>
          <p:cNvPr id="331" name="Google Shape;331;p61"/>
          <p:cNvPicPr preferRelativeResize="0"/>
          <p:nvPr/>
        </p:nvPicPr>
        <p:blipFill>
          <a:blip r:embed="rId3">
            <a:alphaModFix/>
          </a:blip>
          <a:stretch>
            <a:fillRect/>
          </a:stretch>
        </p:blipFill>
        <p:spPr>
          <a:xfrm>
            <a:off x="152400" y="152400"/>
            <a:ext cx="6451601" cy="483870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17"/>
          <p:cNvSpPr txBox="1"/>
          <p:nvPr>
            <p:ph type="title"/>
          </p:nvPr>
        </p:nvSpPr>
        <p:spPr>
          <a:xfrm>
            <a:off x="311700" y="167950"/>
            <a:ext cx="8520600" cy="705300"/>
          </a:xfrm>
          <a:prstGeom prst="rect">
            <a:avLst/>
          </a:prstGeom>
        </p:spPr>
        <p:txBody>
          <a:bodyPr anchorCtr="0" anchor="t" bIns="91425" lIns="91425" spcFirstLastPara="1" rIns="91425" wrap="square" tIns="91425">
            <a:normAutofit fontScale="90000"/>
          </a:bodyPr>
          <a:lstStyle/>
          <a:p>
            <a:pPr indent="457200" lvl="0" marL="2286000" rtl="0" algn="l">
              <a:lnSpc>
                <a:spcPct val="153846"/>
              </a:lnSpc>
              <a:spcBef>
                <a:spcPts val="1800"/>
              </a:spcBef>
              <a:spcAft>
                <a:spcPts val="0"/>
              </a:spcAft>
              <a:buClr>
                <a:schemeClr val="dk1"/>
              </a:buClr>
              <a:buSzPct val="33333"/>
              <a:buFont typeface="Arial"/>
              <a:buNone/>
            </a:pPr>
            <a:r>
              <a:rPr b="1" lang="en-GB" sz="3300">
                <a:solidFill>
                  <a:srgbClr val="222222"/>
                </a:solidFill>
                <a:highlight>
                  <a:srgbClr val="FFFFFF"/>
                </a:highlight>
              </a:rPr>
              <a:t>Types Of Big Data</a:t>
            </a:r>
            <a:endParaRPr b="1" sz="3300">
              <a:solidFill>
                <a:srgbClr val="222222"/>
              </a:solidFill>
              <a:highlight>
                <a:srgbClr val="FFFFFF"/>
              </a:highlight>
            </a:endParaRPr>
          </a:p>
          <a:p>
            <a:pPr indent="0" lvl="0" marL="0" rtl="0" algn="l">
              <a:spcBef>
                <a:spcPts val="900"/>
              </a:spcBef>
              <a:spcAft>
                <a:spcPts val="0"/>
              </a:spcAft>
              <a:buNone/>
            </a:pPr>
            <a:r>
              <a:t/>
            </a:r>
            <a:endParaRPr/>
          </a:p>
        </p:txBody>
      </p:sp>
      <p:sp>
        <p:nvSpPr>
          <p:cNvPr id="81" name="Google Shape;81;p17"/>
          <p:cNvSpPr txBox="1"/>
          <p:nvPr>
            <p:ph idx="1" type="body"/>
          </p:nvPr>
        </p:nvSpPr>
        <p:spPr>
          <a:xfrm>
            <a:off x="311700" y="873250"/>
            <a:ext cx="8520600" cy="3933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GB" sz="1350">
                <a:solidFill>
                  <a:srgbClr val="222222"/>
                </a:solidFill>
                <a:highlight>
                  <a:srgbClr val="FFFFFF"/>
                </a:highlight>
              </a:rPr>
              <a:t>Following are the types of Big Data:</a:t>
            </a:r>
            <a:endParaRPr sz="1350">
              <a:solidFill>
                <a:srgbClr val="222222"/>
              </a:solidFill>
              <a:highlight>
                <a:srgbClr val="FFFFFF"/>
              </a:highlight>
            </a:endParaRPr>
          </a:p>
          <a:p>
            <a:pPr indent="-314325" lvl="0" marL="457200" rtl="0" algn="l">
              <a:spcBef>
                <a:spcPts val="0"/>
              </a:spcBef>
              <a:spcAft>
                <a:spcPts val="0"/>
              </a:spcAft>
              <a:buClr>
                <a:srgbClr val="222222"/>
              </a:buClr>
              <a:buSzPts val="1350"/>
              <a:buAutoNum type="arabicPeriod"/>
            </a:pPr>
            <a:r>
              <a:rPr b="1" lang="en-GB" sz="1350">
                <a:solidFill>
                  <a:srgbClr val="222222"/>
                </a:solidFill>
                <a:highlight>
                  <a:srgbClr val="FFFFFF"/>
                </a:highlight>
              </a:rPr>
              <a:t>Structured</a:t>
            </a:r>
            <a:endParaRPr b="1" sz="1350">
              <a:solidFill>
                <a:srgbClr val="222222"/>
              </a:solidFill>
              <a:highlight>
                <a:srgbClr val="FFFFFF"/>
              </a:highlight>
            </a:endParaRPr>
          </a:p>
          <a:p>
            <a:pPr indent="-314325" lvl="0" marL="457200" rtl="0" algn="l">
              <a:spcBef>
                <a:spcPts val="0"/>
              </a:spcBef>
              <a:spcAft>
                <a:spcPts val="0"/>
              </a:spcAft>
              <a:buClr>
                <a:srgbClr val="222222"/>
              </a:buClr>
              <a:buSzPts val="1350"/>
              <a:buAutoNum type="arabicPeriod"/>
            </a:pPr>
            <a:r>
              <a:rPr b="1" lang="en-GB" sz="1350">
                <a:solidFill>
                  <a:srgbClr val="222222"/>
                </a:solidFill>
                <a:highlight>
                  <a:srgbClr val="FFFFFF"/>
                </a:highlight>
              </a:rPr>
              <a:t>Unstructured</a:t>
            </a:r>
            <a:endParaRPr b="1" sz="1350">
              <a:solidFill>
                <a:srgbClr val="222222"/>
              </a:solidFill>
              <a:highlight>
                <a:srgbClr val="FFFFFF"/>
              </a:highlight>
            </a:endParaRPr>
          </a:p>
          <a:p>
            <a:pPr indent="-314325" lvl="0" marL="457200" rtl="0" algn="l">
              <a:spcBef>
                <a:spcPts val="0"/>
              </a:spcBef>
              <a:spcAft>
                <a:spcPts val="0"/>
              </a:spcAft>
              <a:buClr>
                <a:srgbClr val="222222"/>
              </a:buClr>
              <a:buSzPts val="1350"/>
              <a:buAutoNum type="arabicPeriod"/>
            </a:pPr>
            <a:r>
              <a:rPr b="1" lang="en-GB" sz="1350">
                <a:solidFill>
                  <a:srgbClr val="222222"/>
                </a:solidFill>
                <a:highlight>
                  <a:srgbClr val="FFFFFF"/>
                </a:highlight>
              </a:rPr>
              <a:t>Semi-structured</a:t>
            </a:r>
            <a:endParaRPr b="1" sz="1350">
              <a:solidFill>
                <a:srgbClr val="222222"/>
              </a:solidFill>
              <a:highlight>
                <a:srgbClr val="FFFFFF"/>
              </a:highlight>
            </a:endParaRPr>
          </a:p>
          <a:p>
            <a:pPr indent="0" lvl="0" marL="0" rtl="0" algn="l">
              <a:lnSpc>
                <a:spcPct val="113636"/>
              </a:lnSpc>
              <a:spcBef>
                <a:spcPts val="0"/>
              </a:spcBef>
              <a:spcAft>
                <a:spcPts val="0"/>
              </a:spcAft>
              <a:buNone/>
            </a:pPr>
            <a:r>
              <a:rPr b="1" lang="en-GB" sz="1650">
                <a:solidFill>
                  <a:srgbClr val="222222"/>
                </a:solidFill>
                <a:highlight>
                  <a:srgbClr val="FFFFFF"/>
                </a:highlight>
              </a:rPr>
              <a:t>Structured (RDBMS) - OLTP</a:t>
            </a:r>
            <a:endParaRPr b="1" sz="1650">
              <a:solidFill>
                <a:srgbClr val="222222"/>
              </a:solidFill>
              <a:highlight>
                <a:srgbClr val="FFFFFF"/>
              </a:highlight>
            </a:endParaRPr>
          </a:p>
          <a:p>
            <a:pPr indent="0" lvl="0" marL="0" rtl="0" algn="l">
              <a:spcBef>
                <a:spcPts val="700"/>
              </a:spcBef>
              <a:spcAft>
                <a:spcPts val="0"/>
              </a:spcAft>
              <a:buNone/>
            </a:pPr>
            <a:r>
              <a:rPr lang="en-GB" sz="1350">
                <a:solidFill>
                  <a:srgbClr val="222222"/>
                </a:solidFill>
                <a:highlight>
                  <a:srgbClr val="FFFFFF"/>
                </a:highlight>
              </a:rPr>
              <a:t>Any data that can be stored, accessed and processed in the form of fixed format is termed as a ‘structured’ data. Over the period of time, talent in computer science has achieved greater success in developing techniques for working with such kind of data (where the format is well known in advance) and also deriving value out of it. However, nowadays, we are foreseeing issues when a size of such data grows to a huge extent, typical sizes are being in the rage of multiple zettabytes.</a:t>
            </a:r>
            <a:endParaRPr sz="1350">
              <a:solidFill>
                <a:srgbClr val="C09853"/>
              </a:solidFill>
              <a:highlight>
                <a:srgbClr val="F8F4EC"/>
              </a:highlight>
            </a:endParaRPr>
          </a:p>
          <a:p>
            <a:pPr indent="0" lvl="0" marL="0" rtl="0" algn="l">
              <a:spcBef>
                <a:spcPts val="0"/>
              </a:spcBef>
              <a:spcAft>
                <a:spcPts val="1200"/>
              </a:spcAft>
              <a:buNone/>
            </a:pPr>
            <a:r>
              <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pic>
        <p:nvPicPr>
          <p:cNvPr id="336" name="Google Shape;336;p62"/>
          <p:cNvPicPr preferRelativeResize="0"/>
          <p:nvPr/>
        </p:nvPicPr>
        <p:blipFill>
          <a:blip r:embed="rId3">
            <a:alphaModFix/>
          </a:blip>
          <a:stretch>
            <a:fillRect/>
          </a:stretch>
        </p:blipFill>
        <p:spPr>
          <a:xfrm>
            <a:off x="152400" y="152400"/>
            <a:ext cx="5410200" cy="411480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6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Clr>
                <a:schemeClr val="dk1"/>
              </a:buClr>
              <a:buSzPts val="1018"/>
              <a:buFont typeface="Arial"/>
              <a:buNone/>
            </a:pPr>
            <a:r>
              <a:rPr b="1" lang="en-GB" sz="1365">
                <a:solidFill>
                  <a:srgbClr val="222222"/>
                </a:solidFill>
              </a:rPr>
              <a:t>Row group​​</a:t>
            </a:r>
            <a:r>
              <a:rPr lang="en-GB" sz="1365">
                <a:solidFill>
                  <a:srgbClr val="222222"/>
                </a:solidFill>
              </a:rPr>
              <a:t> : A logical horizontal partitioning of the data into rows. A row group consists</a:t>
            </a:r>
            <a:endParaRPr sz="1365">
              <a:solidFill>
                <a:srgbClr val="222222"/>
              </a:solidFill>
            </a:endParaRPr>
          </a:p>
          <a:p>
            <a:pPr indent="0" lvl="0" marL="0" rtl="0" algn="just">
              <a:spcBef>
                <a:spcPts val="1200"/>
              </a:spcBef>
              <a:spcAft>
                <a:spcPts val="0"/>
              </a:spcAft>
              <a:buClr>
                <a:schemeClr val="dk1"/>
              </a:buClr>
              <a:buSzPts val="1018"/>
              <a:buFont typeface="Arial"/>
              <a:buNone/>
            </a:pPr>
            <a:r>
              <a:rPr lang="en-GB" sz="1365">
                <a:solidFill>
                  <a:srgbClr val="222222"/>
                </a:solidFill>
              </a:rPr>
              <a:t>of a column chunk for each column in the dataset.</a:t>
            </a:r>
            <a:endParaRPr sz="1365">
              <a:solidFill>
                <a:srgbClr val="222222"/>
              </a:solidFill>
            </a:endParaRPr>
          </a:p>
          <a:p>
            <a:pPr indent="0" lvl="0" marL="0" rtl="0" algn="just">
              <a:spcBef>
                <a:spcPts val="1200"/>
              </a:spcBef>
              <a:spcAft>
                <a:spcPts val="0"/>
              </a:spcAft>
              <a:buClr>
                <a:schemeClr val="dk1"/>
              </a:buClr>
              <a:buSzPts val="1018"/>
              <a:buFont typeface="Arial"/>
              <a:buNone/>
            </a:pPr>
            <a:r>
              <a:rPr b="1" lang="en-GB" sz="1365">
                <a:solidFill>
                  <a:srgbClr val="222222"/>
                </a:solidFill>
              </a:rPr>
              <a:t>Column chunk​​</a:t>
            </a:r>
            <a:r>
              <a:rPr lang="en-GB" sz="1365">
                <a:solidFill>
                  <a:srgbClr val="222222"/>
                </a:solidFill>
              </a:rPr>
              <a:t> : A chunk of the data for a particular column. These column chunks live</a:t>
            </a:r>
            <a:endParaRPr sz="1365">
              <a:solidFill>
                <a:srgbClr val="222222"/>
              </a:solidFill>
            </a:endParaRPr>
          </a:p>
          <a:p>
            <a:pPr indent="0" lvl="0" marL="0" rtl="0" algn="just">
              <a:spcBef>
                <a:spcPts val="1200"/>
              </a:spcBef>
              <a:spcAft>
                <a:spcPts val="0"/>
              </a:spcAft>
              <a:buClr>
                <a:schemeClr val="dk1"/>
              </a:buClr>
              <a:buSzPts val="1018"/>
              <a:buFont typeface="Arial"/>
              <a:buNone/>
            </a:pPr>
            <a:r>
              <a:rPr lang="en-GB" sz="1365">
                <a:solidFill>
                  <a:srgbClr val="222222"/>
                </a:solidFill>
              </a:rPr>
              <a:t>in a particular row group and is guaranteed to be contiguous in the file.</a:t>
            </a:r>
            <a:endParaRPr sz="1365">
              <a:solidFill>
                <a:srgbClr val="222222"/>
              </a:solidFill>
            </a:endParaRPr>
          </a:p>
          <a:p>
            <a:pPr indent="0" lvl="0" marL="0" rtl="0" algn="just">
              <a:spcBef>
                <a:spcPts val="1200"/>
              </a:spcBef>
              <a:spcAft>
                <a:spcPts val="0"/>
              </a:spcAft>
              <a:buClr>
                <a:schemeClr val="dk1"/>
              </a:buClr>
              <a:buSzPts val="1018"/>
              <a:buFont typeface="Arial"/>
              <a:buNone/>
            </a:pPr>
            <a:r>
              <a:rPr b="1" lang="en-GB" sz="1365">
                <a:solidFill>
                  <a:srgbClr val="222222"/>
                </a:solidFill>
              </a:rPr>
              <a:t>Page​​</a:t>
            </a:r>
            <a:r>
              <a:rPr lang="en-GB" sz="1365">
                <a:solidFill>
                  <a:srgbClr val="222222"/>
                </a:solidFill>
              </a:rPr>
              <a:t> : Column chunks are divided up into pages written back to back. The pages share a</a:t>
            </a:r>
            <a:endParaRPr sz="1365">
              <a:solidFill>
                <a:srgbClr val="222222"/>
              </a:solidFill>
            </a:endParaRPr>
          </a:p>
          <a:p>
            <a:pPr indent="0" lvl="0" marL="0" rtl="0" algn="just">
              <a:spcBef>
                <a:spcPts val="1200"/>
              </a:spcBef>
              <a:spcAft>
                <a:spcPts val="0"/>
              </a:spcAft>
              <a:buClr>
                <a:schemeClr val="dk1"/>
              </a:buClr>
              <a:buSzPts val="1018"/>
              <a:buFont typeface="Arial"/>
              <a:buNone/>
            </a:pPr>
            <a:r>
              <a:rPr lang="en-GB" sz="1365">
                <a:solidFill>
                  <a:srgbClr val="222222"/>
                </a:solidFill>
              </a:rPr>
              <a:t>common header and readers can skip over page they are not interested in.</a:t>
            </a:r>
            <a:endParaRPr sz="1365">
              <a:solidFill>
                <a:srgbClr val="222222"/>
              </a:solidFill>
            </a:endParaRPr>
          </a:p>
          <a:p>
            <a:pPr indent="0" lvl="0" marL="0" rtl="0" algn="l">
              <a:spcBef>
                <a:spcPts val="1200"/>
              </a:spcBef>
              <a:spcAft>
                <a:spcPts val="1200"/>
              </a:spcAft>
              <a:buSzPts val="1018"/>
              <a:buNone/>
            </a:pPr>
            <a:r>
              <a:t/>
            </a:r>
            <a:endParaRPr sz="1665"/>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pic>
        <p:nvPicPr>
          <p:cNvPr id="346" name="Google Shape;346;p64"/>
          <p:cNvPicPr preferRelativeResize="0"/>
          <p:nvPr/>
        </p:nvPicPr>
        <p:blipFill>
          <a:blip r:embed="rId3">
            <a:alphaModFix/>
          </a:blip>
          <a:stretch>
            <a:fillRect/>
          </a:stretch>
        </p:blipFill>
        <p:spPr>
          <a:xfrm>
            <a:off x="152400" y="152400"/>
            <a:ext cx="6451601" cy="4838701"/>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pic>
        <p:nvPicPr>
          <p:cNvPr id="351" name="Google Shape;351;p65"/>
          <p:cNvPicPr preferRelativeResize="0"/>
          <p:nvPr/>
        </p:nvPicPr>
        <p:blipFill>
          <a:blip r:embed="rId3">
            <a:alphaModFix/>
          </a:blip>
          <a:stretch>
            <a:fillRect/>
          </a:stretch>
        </p:blipFill>
        <p:spPr>
          <a:xfrm>
            <a:off x="152400" y="152400"/>
            <a:ext cx="7079374" cy="4838701"/>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pic>
        <p:nvPicPr>
          <p:cNvPr id="356" name="Google Shape;356;p66"/>
          <p:cNvPicPr preferRelativeResize="0"/>
          <p:nvPr/>
        </p:nvPicPr>
        <p:blipFill>
          <a:blip r:embed="rId3">
            <a:alphaModFix/>
          </a:blip>
          <a:stretch>
            <a:fillRect/>
          </a:stretch>
        </p:blipFill>
        <p:spPr>
          <a:xfrm>
            <a:off x="152400" y="152400"/>
            <a:ext cx="7620000" cy="3609975"/>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pic>
        <p:nvPicPr>
          <p:cNvPr id="361" name="Google Shape;361;p67"/>
          <p:cNvPicPr preferRelativeResize="0"/>
          <p:nvPr/>
        </p:nvPicPr>
        <p:blipFill>
          <a:blip r:embed="rId3">
            <a:alphaModFix/>
          </a:blip>
          <a:stretch>
            <a:fillRect/>
          </a:stretch>
        </p:blipFill>
        <p:spPr>
          <a:xfrm>
            <a:off x="152400" y="152400"/>
            <a:ext cx="6451601" cy="4838701"/>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68"/>
          <p:cNvSpPr txBox="1"/>
          <p:nvPr>
            <p:ph type="title"/>
          </p:nvPr>
        </p:nvSpPr>
        <p:spPr>
          <a:xfrm>
            <a:off x="311700" y="271875"/>
            <a:ext cx="8520600" cy="572700"/>
          </a:xfrm>
          <a:prstGeom prst="rect">
            <a:avLst/>
          </a:prstGeom>
        </p:spPr>
        <p:txBody>
          <a:bodyPr anchorCtr="0" anchor="t" bIns="91425" lIns="91425" spcFirstLastPara="1" rIns="91425" wrap="square" tIns="91425">
            <a:normAutofit/>
          </a:bodyPr>
          <a:lstStyle/>
          <a:p>
            <a:pPr indent="457200" lvl="0" marL="2286000" rtl="0" algn="l">
              <a:spcBef>
                <a:spcPts val="0"/>
              </a:spcBef>
              <a:spcAft>
                <a:spcPts val="0"/>
              </a:spcAft>
              <a:buNone/>
            </a:pPr>
            <a:r>
              <a:rPr b="1" lang="en-GB" sz="1400"/>
              <a:t>Commands useful for hadoop engineer</a:t>
            </a:r>
            <a:endParaRPr b="1" sz="1400"/>
          </a:p>
        </p:txBody>
      </p:sp>
      <p:sp>
        <p:nvSpPr>
          <p:cNvPr id="367" name="Google Shape;367;p68"/>
          <p:cNvSpPr txBox="1"/>
          <p:nvPr>
            <p:ph idx="1" type="body"/>
          </p:nvPr>
        </p:nvSpPr>
        <p:spPr>
          <a:xfrm>
            <a:off x="311700" y="693475"/>
            <a:ext cx="8520600" cy="3875400"/>
          </a:xfrm>
          <a:prstGeom prst="rect">
            <a:avLst/>
          </a:prstGeom>
        </p:spPr>
        <p:txBody>
          <a:bodyPr anchorCtr="0" anchor="t" bIns="91425" lIns="91425" spcFirstLastPara="1" rIns="91425" wrap="square" tIns="91425">
            <a:normAutofit fontScale="70000" lnSpcReduction="20000"/>
          </a:bodyPr>
          <a:lstStyle/>
          <a:p>
            <a:pPr indent="0" lvl="0" marL="0" rtl="0" algn="l">
              <a:spcBef>
                <a:spcPts val="0"/>
              </a:spcBef>
              <a:spcAft>
                <a:spcPts val="0"/>
              </a:spcAft>
              <a:buClr>
                <a:schemeClr val="dk1"/>
              </a:buClr>
              <a:buSzPct val="61111"/>
              <a:buFont typeface="Arial"/>
              <a:buNone/>
            </a:pPr>
            <a:r>
              <a:rPr b="1" lang="en-GB">
                <a:solidFill>
                  <a:srgbClr val="222222"/>
                </a:solidFill>
              </a:rPr>
              <a:t>1. Create recursive directories on hadoop:-</a:t>
            </a:r>
            <a:endParaRPr b="1">
              <a:solidFill>
                <a:srgbClr val="222222"/>
              </a:solidFill>
            </a:endParaRPr>
          </a:p>
          <a:p>
            <a:pPr indent="0" lvl="0" marL="0" rtl="0" algn="l">
              <a:spcBef>
                <a:spcPts val="1200"/>
              </a:spcBef>
              <a:spcAft>
                <a:spcPts val="0"/>
              </a:spcAft>
              <a:buClr>
                <a:schemeClr val="dk1"/>
              </a:buClr>
              <a:buSzPct val="61111"/>
              <a:buFont typeface="Arial"/>
              <a:buNone/>
            </a:pPr>
            <a:r>
              <a:rPr lang="en-GB">
                <a:solidFill>
                  <a:srgbClr val="660000"/>
                </a:solidFill>
              </a:rPr>
              <a:t>hadoop fs -mkdir -p /training/hadoop</a:t>
            </a:r>
            <a:endParaRPr>
              <a:solidFill>
                <a:srgbClr val="660000"/>
              </a:solidFill>
            </a:endParaRPr>
          </a:p>
          <a:p>
            <a:pPr indent="0" lvl="0" marL="0" rtl="0" algn="l">
              <a:spcBef>
                <a:spcPts val="1200"/>
              </a:spcBef>
              <a:spcAft>
                <a:spcPts val="0"/>
              </a:spcAft>
              <a:buClr>
                <a:schemeClr val="dk1"/>
              </a:buClr>
              <a:buSzPct val="61111"/>
              <a:buFont typeface="Arial"/>
              <a:buNone/>
            </a:pPr>
            <a:r>
              <a:rPr b="1" lang="en-GB">
                <a:solidFill>
                  <a:srgbClr val="222222"/>
                </a:solidFill>
              </a:rPr>
              <a:t>2. Upload data file on hdfs</a:t>
            </a:r>
            <a:endParaRPr b="1">
              <a:solidFill>
                <a:srgbClr val="222222"/>
              </a:solidFill>
            </a:endParaRPr>
          </a:p>
          <a:p>
            <a:pPr indent="0" lvl="0" marL="0" rtl="0" algn="l">
              <a:spcBef>
                <a:spcPts val="1200"/>
              </a:spcBef>
              <a:spcAft>
                <a:spcPts val="0"/>
              </a:spcAft>
              <a:buClr>
                <a:schemeClr val="dk1"/>
              </a:buClr>
              <a:buSzPct val="61111"/>
              <a:buFont typeface="Arial"/>
              <a:buNone/>
            </a:pPr>
            <a:r>
              <a:rPr lang="en-GB">
                <a:solidFill>
                  <a:srgbClr val="990000"/>
                </a:solidFill>
              </a:rPr>
              <a:t>hadoop fs -put empdata.txt /training/hadoop</a:t>
            </a:r>
            <a:endParaRPr>
              <a:solidFill>
                <a:srgbClr val="990000"/>
              </a:solidFill>
            </a:endParaRPr>
          </a:p>
          <a:p>
            <a:pPr indent="0" lvl="0" marL="0" rtl="0" algn="l">
              <a:spcBef>
                <a:spcPts val="1200"/>
              </a:spcBef>
              <a:spcAft>
                <a:spcPts val="0"/>
              </a:spcAft>
              <a:buClr>
                <a:schemeClr val="dk1"/>
              </a:buClr>
              <a:buSzPct val="61111"/>
              <a:buFont typeface="Arial"/>
              <a:buNone/>
            </a:pPr>
            <a:r>
              <a:rPr b="1" lang="en-GB">
                <a:solidFill>
                  <a:srgbClr val="222222"/>
                </a:solidFill>
              </a:rPr>
              <a:t>3. List hadoop directory files</a:t>
            </a:r>
            <a:endParaRPr b="1">
              <a:solidFill>
                <a:srgbClr val="222222"/>
              </a:solidFill>
            </a:endParaRPr>
          </a:p>
          <a:p>
            <a:pPr indent="0" lvl="0" marL="0" rtl="0" algn="l">
              <a:spcBef>
                <a:spcPts val="1200"/>
              </a:spcBef>
              <a:spcAft>
                <a:spcPts val="0"/>
              </a:spcAft>
              <a:buClr>
                <a:schemeClr val="dk1"/>
              </a:buClr>
              <a:buSzPct val="61111"/>
              <a:buFont typeface="Arial"/>
              <a:buNone/>
            </a:pPr>
            <a:r>
              <a:rPr lang="en-GB">
                <a:solidFill>
                  <a:srgbClr val="990000"/>
                </a:solidFill>
              </a:rPr>
              <a:t>hadoop fs -ls /training/hadoop</a:t>
            </a:r>
            <a:endParaRPr>
              <a:solidFill>
                <a:srgbClr val="990000"/>
              </a:solidFill>
            </a:endParaRPr>
          </a:p>
          <a:p>
            <a:pPr indent="0" lvl="0" marL="0" rtl="0" algn="l">
              <a:spcBef>
                <a:spcPts val="1200"/>
              </a:spcBef>
              <a:spcAft>
                <a:spcPts val="0"/>
              </a:spcAft>
              <a:buClr>
                <a:schemeClr val="dk1"/>
              </a:buClr>
              <a:buSzPct val="61111"/>
              <a:buFont typeface="Arial"/>
              <a:buNone/>
            </a:pPr>
            <a:r>
              <a:rPr b="1" lang="en-GB">
                <a:solidFill>
                  <a:srgbClr val="222222"/>
                </a:solidFill>
              </a:rPr>
              <a:t>4. Download file from hdfs to local file system</a:t>
            </a:r>
            <a:endParaRPr b="1">
              <a:solidFill>
                <a:srgbClr val="222222"/>
              </a:solidFill>
            </a:endParaRPr>
          </a:p>
          <a:p>
            <a:pPr indent="0" lvl="0" marL="0" rtl="0" algn="l">
              <a:spcBef>
                <a:spcPts val="1200"/>
              </a:spcBef>
              <a:spcAft>
                <a:spcPts val="0"/>
              </a:spcAft>
              <a:buClr>
                <a:schemeClr val="dk1"/>
              </a:buClr>
              <a:buSzPct val="61111"/>
              <a:buFont typeface="Arial"/>
              <a:buNone/>
            </a:pPr>
            <a:r>
              <a:rPr lang="en-GB">
                <a:solidFill>
                  <a:srgbClr val="990000"/>
                </a:solidFill>
              </a:rPr>
              <a:t>hadoop fs -get /training/hadoop/empdata.txt</a:t>
            </a:r>
            <a:endParaRPr>
              <a:solidFill>
                <a:srgbClr val="990000"/>
              </a:solidFill>
            </a:endParaRPr>
          </a:p>
          <a:p>
            <a:pPr indent="0" lvl="0" marL="0" rtl="0" algn="l">
              <a:spcBef>
                <a:spcPts val="1200"/>
              </a:spcBef>
              <a:spcAft>
                <a:spcPts val="0"/>
              </a:spcAft>
              <a:buClr>
                <a:schemeClr val="dk1"/>
              </a:buClr>
              <a:buSzPct val="61111"/>
              <a:buFont typeface="Arial"/>
              <a:buNone/>
            </a:pPr>
            <a:r>
              <a:rPr b="1" lang="en-GB">
                <a:solidFill>
                  <a:srgbClr val="222222"/>
                </a:solidFill>
              </a:rPr>
              <a:t>5. Display hadoop file content on terminal</a:t>
            </a:r>
            <a:endParaRPr b="1">
              <a:solidFill>
                <a:srgbClr val="222222"/>
              </a:solidFill>
            </a:endParaRPr>
          </a:p>
          <a:p>
            <a:pPr indent="0" lvl="0" marL="0" rtl="0" algn="l">
              <a:spcBef>
                <a:spcPts val="1200"/>
              </a:spcBef>
              <a:spcAft>
                <a:spcPts val="0"/>
              </a:spcAft>
              <a:buClr>
                <a:schemeClr val="dk1"/>
              </a:buClr>
              <a:buSzPct val="61111"/>
              <a:buFont typeface="Arial"/>
              <a:buNone/>
            </a:pPr>
            <a:r>
              <a:rPr lang="en-GB">
                <a:solidFill>
                  <a:srgbClr val="990000"/>
                </a:solidFill>
              </a:rPr>
              <a:t>hadoop fs -cat /training/hadoop/empdata.txt</a:t>
            </a:r>
            <a:endParaRPr>
              <a:solidFill>
                <a:srgbClr val="990000"/>
              </a:solidFill>
            </a:endParaRPr>
          </a:p>
          <a:p>
            <a:pPr indent="0" lvl="0" marL="0" rtl="0" algn="l">
              <a:spcBef>
                <a:spcPts val="1200"/>
              </a:spcBef>
              <a:spcAft>
                <a:spcPts val="1200"/>
              </a:spcAft>
              <a:buNone/>
            </a:pPr>
            <a:r>
              <a:t/>
            </a:r>
            <a:endParaRPr>
              <a:solidFill>
                <a:srgbClr val="222222"/>
              </a:solidFill>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6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 						Docker SetUp</a:t>
            </a:r>
            <a:endParaRPr/>
          </a:p>
        </p:txBody>
      </p:sp>
      <p:sp>
        <p:nvSpPr>
          <p:cNvPr id="373" name="Google Shape;373;p6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AutoNum type="arabicPeriod"/>
            </a:pPr>
            <a:r>
              <a:rPr lang="en-GB"/>
              <a:t>Get the hadoop setup</a:t>
            </a:r>
            <a:endParaRPr/>
          </a:p>
          <a:p>
            <a:pPr indent="-317500" lvl="1" marL="914400" rtl="0" algn="l">
              <a:spcBef>
                <a:spcPts val="0"/>
              </a:spcBef>
              <a:spcAft>
                <a:spcPts val="0"/>
              </a:spcAft>
              <a:buSzPts val="1400"/>
              <a:buAutoNum type="alphaLcPeriod"/>
            </a:pPr>
            <a:r>
              <a:rPr lang="en-GB"/>
              <a:t>docker pull imrankhan1/takeo-de</a:t>
            </a:r>
            <a:endParaRPr/>
          </a:p>
          <a:p>
            <a:pPr indent="-342900" lvl="0" marL="457200" rtl="0" algn="l">
              <a:spcBef>
                <a:spcPts val="0"/>
              </a:spcBef>
              <a:spcAft>
                <a:spcPts val="0"/>
              </a:spcAft>
              <a:buSzPts val="1800"/>
              <a:buAutoNum type="arabicPeriod"/>
            </a:pPr>
            <a:r>
              <a:rPr lang="en-GB"/>
              <a:t>Start container from docker desktop</a:t>
            </a:r>
            <a:endParaRPr/>
          </a:p>
          <a:p>
            <a:pPr indent="-317500" lvl="1" marL="914400" rtl="0" algn="l">
              <a:spcBef>
                <a:spcPts val="0"/>
              </a:spcBef>
              <a:spcAft>
                <a:spcPts val="0"/>
              </a:spcAft>
              <a:buSzPts val="1400"/>
              <a:buAutoNum type="alphaLcPeriod"/>
            </a:pPr>
            <a:r>
              <a:rPr lang="en-GB"/>
              <a:t>bash</a:t>
            </a:r>
            <a:endParaRPr/>
          </a:p>
          <a:p>
            <a:pPr indent="-317500" lvl="1" marL="914400" rtl="0" algn="l">
              <a:spcBef>
                <a:spcPts val="0"/>
              </a:spcBef>
              <a:spcAft>
                <a:spcPts val="0"/>
              </a:spcAft>
              <a:buSzPts val="1400"/>
              <a:buAutoNum type="alphaLcPeriod"/>
            </a:pPr>
            <a:r>
              <a:rPr lang="en-GB"/>
              <a:t>su imran</a:t>
            </a:r>
            <a:endParaRPr/>
          </a:p>
          <a:p>
            <a:pPr indent="-317500" lvl="2" marL="1371600" rtl="0" algn="l">
              <a:spcBef>
                <a:spcPts val="0"/>
              </a:spcBef>
              <a:spcAft>
                <a:spcPts val="0"/>
              </a:spcAft>
              <a:buSzPts val="1400"/>
              <a:buAutoNum type="romanLcPeriod"/>
            </a:pPr>
            <a:r>
              <a:rPr lang="en-GB"/>
              <a:t>imran</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8"/>
          <p:cNvSpPr txBox="1"/>
          <p:nvPr>
            <p:ph idx="1" type="body"/>
          </p:nvPr>
        </p:nvSpPr>
        <p:spPr>
          <a:xfrm>
            <a:off x="152400" y="156825"/>
            <a:ext cx="8791800" cy="4412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graphicFrame>
        <p:nvGraphicFramePr>
          <p:cNvPr id="87" name="Google Shape;87;p18"/>
          <p:cNvGraphicFramePr/>
          <p:nvPr/>
        </p:nvGraphicFramePr>
        <p:xfrm>
          <a:off x="152400" y="152400"/>
          <a:ext cx="3000000" cy="3000000"/>
        </p:xfrm>
        <a:graphic>
          <a:graphicData uri="http://schemas.openxmlformats.org/drawingml/2006/table">
            <a:tbl>
              <a:tblPr>
                <a:noFill/>
                <a:tableStyleId>{9BC1CAA1-9460-47DD-A390-5F3AF235F0DD}</a:tableStyleId>
              </a:tblPr>
              <a:tblGrid>
                <a:gridCol w="1581150"/>
                <a:gridCol w="1590675"/>
                <a:gridCol w="1590675"/>
                <a:gridCol w="1590675"/>
                <a:gridCol w="1590675"/>
              </a:tblGrid>
              <a:tr h="314325">
                <a:tc>
                  <a:txBody>
                    <a:bodyPr/>
                    <a:lstStyle/>
                    <a:p>
                      <a:pPr indent="0" lvl="0" marL="0" rtl="0" algn="ctr">
                        <a:lnSpc>
                          <a:spcPct val="115000"/>
                        </a:lnSpc>
                        <a:spcBef>
                          <a:spcPts val="0"/>
                        </a:spcBef>
                        <a:spcAft>
                          <a:spcPts val="0"/>
                        </a:spcAft>
                        <a:buNone/>
                      </a:pPr>
                      <a:r>
                        <a:rPr b="1" lang="en-GB" sz="1350">
                          <a:solidFill>
                            <a:srgbClr val="222222"/>
                          </a:solidFill>
                          <a:highlight>
                            <a:srgbClr val="FFFFFF"/>
                          </a:highlight>
                        </a:rPr>
                        <a:t>Employee_ID</a:t>
                      </a:r>
                      <a:endParaRPr b="1" sz="1350">
                        <a:solidFill>
                          <a:srgbClr val="222222"/>
                        </a:solidFill>
                        <a:highlight>
                          <a:srgbClr val="FFFFFF"/>
                        </a:highlight>
                      </a:endParaRPr>
                    </a:p>
                  </a:txBody>
                  <a:tcPr marT="91425" marB="91425" marR="91425" marL="91425">
                    <a:lnB cap="flat" cmpd="sng" w="9425">
                      <a:solidFill>
                        <a:srgbClr val="EEEEEE"/>
                      </a:solidFill>
                      <a:prstDash val="solid"/>
                      <a:round/>
                      <a:headEnd len="sm" w="sm" type="none"/>
                      <a:tailEnd len="sm" w="sm" type="none"/>
                    </a:lnB>
                    <a:solidFill>
                      <a:srgbClr val="F9F9F9"/>
                    </a:solidFill>
                  </a:tcPr>
                </a:tc>
                <a:tc>
                  <a:txBody>
                    <a:bodyPr/>
                    <a:lstStyle/>
                    <a:p>
                      <a:pPr indent="0" lvl="0" marL="0" rtl="0" algn="ctr">
                        <a:lnSpc>
                          <a:spcPct val="115000"/>
                        </a:lnSpc>
                        <a:spcBef>
                          <a:spcPts val="0"/>
                        </a:spcBef>
                        <a:spcAft>
                          <a:spcPts val="0"/>
                        </a:spcAft>
                        <a:buNone/>
                      </a:pPr>
                      <a:r>
                        <a:rPr b="1" lang="en-GB" sz="1350">
                          <a:solidFill>
                            <a:srgbClr val="222222"/>
                          </a:solidFill>
                          <a:highlight>
                            <a:srgbClr val="FFFFFF"/>
                          </a:highlight>
                        </a:rPr>
                        <a:t>Employee_Name</a:t>
                      </a:r>
                      <a:endParaRPr b="1" sz="1350">
                        <a:solidFill>
                          <a:srgbClr val="222222"/>
                        </a:solidFill>
                        <a:highlight>
                          <a:srgbClr val="FFFFFF"/>
                        </a:highlight>
                      </a:endParaRPr>
                    </a:p>
                  </a:txBody>
                  <a:tcPr marT="91425" marB="91425" marR="91425" marL="91425">
                    <a:lnB cap="flat" cmpd="sng" w="9425">
                      <a:solidFill>
                        <a:srgbClr val="EEEEEE"/>
                      </a:solidFill>
                      <a:prstDash val="solid"/>
                      <a:round/>
                      <a:headEnd len="sm" w="sm" type="none"/>
                      <a:tailEnd len="sm" w="sm" type="none"/>
                    </a:lnB>
                    <a:solidFill>
                      <a:srgbClr val="F9F9F9"/>
                    </a:solidFill>
                  </a:tcPr>
                </a:tc>
                <a:tc>
                  <a:txBody>
                    <a:bodyPr/>
                    <a:lstStyle/>
                    <a:p>
                      <a:pPr indent="0" lvl="0" marL="0" rtl="0" algn="ctr">
                        <a:lnSpc>
                          <a:spcPct val="115000"/>
                        </a:lnSpc>
                        <a:spcBef>
                          <a:spcPts val="0"/>
                        </a:spcBef>
                        <a:spcAft>
                          <a:spcPts val="0"/>
                        </a:spcAft>
                        <a:buNone/>
                      </a:pPr>
                      <a:r>
                        <a:rPr b="1" lang="en-GB" sz="1350">
                          <a:solidFill>
                            <a:srgbClr val="222222"/>
                          </a:solidFill>
                          <a:highlight>
                            <a:srgbClr val="FFFFFF"/>
                          </a:highlight>
                        </a:rPr>
                        <a:t>Gender</a:t>
                      </a:r>
                      <a:endParaRPr b="1" sz="1350">
                        <a:solidFill>
                          <a:srgbClr val="222222"/>
                        </a:solidFill>
                        <a:highlight>
                          <a:srgbClr val="FFFFFF"/>
                        </a:highlight>
                      </a:endParaRPr>
                    </a:p>
                  </a:txBody>
                  <a:tcPr marT="91425" marB="91425" marR="91425" marL="91425">
                    <a:lnB cap="flat" cmpd="sng" w="9425">
                      <a:solidFill>
                        <a:srgbClr val="EEEEEE"/>
                      </a:solidFill>
                      <a:prstDash val="solid"/>
                      <a:round/>
                      <a:headEnd len="sm" w="sm" type="none"/>
                      <a:tailEnd len="sm" w="sm" type="none"/>
                    </a:lnB>
                    <a:solidFill>
                      <a:srgbClr val="F9F9F9"/>
                    </a:solidFill>
                  </a:tcPr>
                </a:tc>
                <a:tc>
                  <a:txBody>
                    <a:bodyPr/>
                    <a:lstStyle/>
                    <a:p>
                      <a:pPr indent="0" lvl="0" marL="0" rtl="0" algn="ctr">
                        <a:lnSpc>
                          <a:spcPct val="115000"/>
                        </a:lnSpc>
                        <a:spcBef>
                          <a:spcPts val="0"/>
                        </a:spcBef>
                        <a:spcAft>
                          <a:spcPts val="0"/>
                        </a:spcAft>
                        <a:buNone/>
                      </a:pPr>
                      <a:r>
                        <a:rPr b="1" lang="en-GB" sz="1350">
                          <a:solidFill>
                            <a:srgbClr val="222222"/>
                          </a:solidFill>
                          <a:highlight>
                            <a:srgbClr val="FFFFFF"/>
                          </a:highlight>
                        </a:rPr>
                        <a:t>Department</a:t>
                      </a:r>
                      <a:endParaRPr b="1" sz="1350">
                        <a:solidFill>
                          <a:srgbClr val="222222"/>
                        </a:solidFill>
                        <a:highlight>
                          <a:srgbClr val="FFFFFF"/>
                        </a:highlight>
                      </a:endParaRPr>
                    </a:p>
                  </a:txBody>
                  <a:tcPr marT="91425" marB="91425" marR="91425" marL="91425">
                    <a:lnB cap="flat" cmpd="sng" w="9425">
                      <a:solidFill>
                        <a:srgbClr val="EEEEEE"/>
                      </a:solidFill>
                      <a:prstDash val="solid"/>
                      <a:round/>
                      <a:headEnd len="sm" w="sm" type="none"/>
                      <a:tailEnd len="sm" w="sm" type="none"/>
                    </a:lnB>
                    <a:solidFill>
                      <a:srgbClr val="F9F9F9"/>
                    </a:solidFill>
                  </a:tcPr>
                </a:tc>
                <a:tc>
                  <a:txBody>
                    <a:bodyPr/>
                    <a:lstStyle/>
                    <a:p>
                      <a:pPr indent="0" lvl="0" marL="0" rtl="0" algn="ctr">
                        <a:lnSpc>
                          <a:spcPct val="115000"/>
                        </a:lnSpc>
                        <a:spcBef>
                          <a:spcPts val="0"/>
                        </a:spcBef>
                        <a:spcAft>
                          <a:spcPts val="0"/>
                        </a:spcAft>
                        <a:buNone/>
                      </a:pPr>
                      <a:r>
                        <a:rPr b="1" lang="en-GB" sz="1350">
                          <a:solidFill>
                            <a:srgbClr val="222222"/>
                          </a:solidFill>
                          <a:highlight>
                            <a:srgbClr val="FFFFFF"/>
                          </a:highlight>
                        </a:rPr>
                        <a:t>Salary_In_lacs</a:t>
                      </a:r>
                      <a:endParaRPr b="1" sz="1350">
                        <a:solidFill>
                          <a:srgbClr val="222222"/>
                        </a:solidFill>
                        <a:highlight>
                          <a:srgbClr val="FFFFFF"/>
                        </a:highlight>
                      </a:endParaRPr>
                    </a:p>
                  </a:txBody>
                  <a:tcPr marT="91425" marB="91425" marR="91425" marL="91425">
                    <a:lnB cap="flat" cmpd="sng" w="9425">
                      <a:solidFill>
                        <a:srgbClr val="EEEEEE"/>
                      </a:solidFill>
                      <a:prstDash val="solid"/>
                      <a:round/>
                      <a:headEnd len="sm" w="sm" type="none"/>
                      <a:tailEnd len="sm" w="sm" type="none"/>
                    </a:lnB>
                    <a:solidFill>
                      <a:srgbClr val="F9F9F9"/>
                    </a:solidFill>
                  </a:tcPr>
                </a:tc>
              </a:tr>
              <a:tr h="323850">
                <a:tc>
                  <a:txBody>
                    <a:bodyPr/>
                    <a:lstStyle/>
                    <a:p>
                      <a:pPr indent="0" lvl="0" marL="0" rtl="0" algn="l">
                        <a:lnSpc>
                          <a:spcPct val="115000"/>
                        </a:lnSpc>
                        <a:spcBef>
                          <a:spcPts val="0"/>
                        </a:spcBef>
                        <a:spcAft>
                          <a:spcPts val="0"/>
                        </a:spcAft>
                        <a:buNone/>
                      </a:pPr>
                      <a:r>
                        <a:rPr lang="en-GB" sz="1350">
                          <a:solidFill>
                            <a:srgbClr val="222222"/>
                          </a:solidFill>
                          <a:highlight>
                            <a:srgbClr val="FFFFFF"/>
                          </a:highlight>
                        </a:rPr>
                        <a:t>2365 </a:t>
                      </a:r>
                      <a:endParaRPr sz="1350">
                        <a:solidFill>
                          <a:srgbClr val="222222"/>
                        </a:solidFill>
                        <a:highlight>
                          <a:srgbClr val="FFFFFF"/>
                        </a:highlight>
                      </a:endParaRPr>
                    </a:p>
                  </a:txBody>
                  <a:tcPr marT="91425" marB="91425" marR="91425" marL="91425">
                    <a:lnT cap="flat" cmpd="sng" w="9425">
                      <a:solidFill>
                        <a:srgbClr val="EEEEEE"/>
                      </a:solidFill>
                      <a:prstDash val="solid"/>
                      <a:round/>
                      <a:headEnd len="sm" w="sm" type="none"/>
                      <a:tailEnd len="sm" w="sm" type="none"/>
                    </a:lnT>
                    <a:lnB cap="flat" cmpd="sng" w="9425">
                      <a:solidFill>
                        <a:srgbClr val="EEEEEE"/>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GB" sz="1350">
                          <a:solidFill>
                            <a:srgbClr val="222222"/>
                          </a:solidFill>
                          <a:highlight>
                            <a:srgbClr val="FFFFFF"/>
                          </a:highlight>
                        </a:rPr>
                        <a:t>Rajesh Kulkarni </a:t>
                      </a:r>
                      <a:endParaRPr sz="1350">
                        <a:solidFill>
                          <a:srgbClr val="222222"/>
                        </a:solidFill>
                        <a:highlight>
                          <a:srgbClr val="FFFFFF"/>
                        </a:highlight>
                      </a:endParaRPr>
                    </a:p>
                  </a:txBody>
                  <a:tcPr marT="91425" marB="91425" marR="91425" marL="91425">
                    <a:lnT cap="flat" cmpd="sng" w="9425">
                      <a:solidFill>
                        <a:srgbClr val="EEEEEE"/>
                      </a:solidFill>
                      <a:prstDash val="solid"/>
                      <a:round/>
                      <a:headEnd len="sm" w="sm" type="none"/>
                      <a:tailEnd len="sm" w="sm" type="none"/>
                    </a:lnT>
                    <a:lnB cap="flat" cmpd="sng" w="9425">
                      <a:solidFill>
                        <a:srgbClr val="EEEEEE"/>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GB" sz="1350">
                          <a:solidFill>
                            <a:srgbClr val="222222"/>
                          </a:solidFill>
                          <a:highlight>
                            <a:srgbClr val="FFFFFF"/>
                          </a:highlight>
                        </a:rPr>
                        <a:t>Male </a:t>
                      </a:r>
                      <a:endParaRPr sz="1350">
                        <a:solidFill>
                          <a:srgbClr val="222222"/>
                        </a:solidFill>
                        <a:highlight>
                          <a:srgbClr val="FFFFFF"/>
                        </a:highlight>
                      </a:endParaRPr>
                    </a:p>
                  </a:txBody>
                  <a:tcPr marT="91425" marB="91425" marR="91425" marL="91425">
                    <a:lnT cap="flat" cmpd="sng" w="9425">
                      <a:solidFill>
                        <a:srgbClr val="EEEEEE"/>
                      </a:solidFill>
                      <a:prstDash val="solid"/>
                      <a:round/>
                      <a:headEnd len="sm" w="sm" type="none"/>
                      <a:tailEnd len="sm" w="sm" type="none"/>
                    </a:lnT>
                    <a:lnB cap="flat" cmpd="sng" w="9425">
                      <a:solidFill>
                        <a:srgbClr val="EEEEEE"/>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GB" sz="1350">
                          <a:solidFill>
                            <a:srgbClr val="222222"/>
                          </a:solidFill>
                          <a:highlight>
                            <a:srgbClr val="FFFFFF"/>
                          </a:highlight>
                        </a:rPr>
                        <a:t>Finance</a:t>
                      </a:r>
                      <a:endParaRPr sz="1350">
                        <a:solidFill>
                          <a:srgbClr val="222222"/>
                        </a:solidFill>
                        <a:highlight>
                          <a:srgbClr val="FFFFFF"/>
                        </a:highlight>
                      </a:endParaRPr>
                    </a:p>
                  </a:txBody>
                  <a:tcPr marT="91425" marB="91425" marR="91425" marL="91425">
                    <a:lnT cap="flat" cmpd="sng" w="9425">
                      <a:solidFill>
                        <a:srgbClr val="EEEEEE"/>
                      </a:solidFill>
                      <a:prstDash val="solid"/>
                      <a:round/>
                      <a:headEnd len="sm" w="sm" type="none"/>
                      <a:tailEnd len="sm" w="sm" type="none"/>
                    </a:lnT>
                    <a:lnB cap="flat" cmpd="sng" w="9425">
                      <a:solidFill>
                        <a:srgbClr val="EEEEEE"/>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GB" sz="1350">
                          <a:solidFill>
                            <a:srgbClr val="222222"/>
                          </a:solidFill>
                          <a:highlight>
                            <a:srgbClr val="FFFFFF"/>
                          </a:highlight>
                        </a:rPr>
                        <a:t>650000</a:t>
                      </a:r>
                      <a:endParaRPr sz="1350">
                        <a:solidFill>
                          <a:srgbClr val="222222"/>
                        </a:solidFill>
                        <a:highlight>
                          <a:srgbClr val="FFFFFF"/>
                        </a:highlight>
                      </a:endParaRPr>
                    </a:p>
                  </a:txBody>
                  <a:tcPr marT="91425" marB="91425" marR="91425" marL="91425">
                    <a:lnT cap="flat" cmpd="sng" w="9425">
                      <a:solidFill>
                        <a:srgbClr val="EEEEEE"/>
                      </a:solidFill>
                      <a:prstDash val="solid"/>
                      <a:round/>
                      <a:headEnd len="sm" w="sm" type="none"/>
                      <a:tailEnd len="sm" w="sm" type="none"/>
                    </a:lnT>
                    <a:lnB cap="flat" cmpd="sng" w="9425">
                      <a:solidFill>
                        <a:srgbClr val="EEEEEE"/>
                      </a:solidFill>
                      <a:prstDash val="solid"/>
                      <a:round/>
                      <a:headEnd len="sm" w="sm" type="none"/>
                      <a:tailEnd len="sm" w="sm" type="none"/>
                    </a:lnB>
                  </a:tcPr>
                </a:tc>
              </a:tr>
              <a:tr h="323850">
                <a:tc>
                  <a:txBody>
                    <a:bodyPr/>
                    <a:lstStyle/>
                    <a:p>
                      <a:pPr indent="0" lvl="0" marL="0" rtl="0" algn="l">
                        <a:lnSpc>
                          <a:spcPct val="115000"/>
                        </a:lnSpc>
                        <a:spcBef>
                          <a:spcPts val="0"/>
                        </a:spcBef>
                        <a:spcAft>
                          <a:spcPts val="0"/>
                        </a:spcAft>
                        <a:buNone/>
                      </a:pPr>
                      <a:r>
                        <a:rPr lang="en-GB" sz="1350">
                          <a:solidFill>
                            <a:srgbClr val="222222"/>
                          </a:solidFill>
                          <a:highlight>
                            <a:srgbClr val="FFFFFF"/>
                          </a:highlight>
                        </a:rPr>
                        <a:t>3398 </a:t>
                      </a:r>
                      <a:endParaRPr sz="1350">
                        <a:solidFill>
                          <a:srgbClr val="222222"/>
                        </a:solidFill>
                        <a:highlight>
                          <a:srgbClr val="FFFFFF"/>
                        </a:highlight>
                      </a:endParaRPr>
                    </a:p>
                  </a:txBody>
                  <a:tcPr marT="91425" marB="91425" marR="91425" marL="91425">
                    <a:lnT cap="flat" cmpd="sng" w="9425">
                      <a:solidFill>
                        <a:srgbClr val="EEEEEE"/>
                      </a:solidFill>
                      <a:prstDash val="solid"/>
                      <a:round/>
                      <a:headEnd len="sm" w="sm" type="none"/>
                      <a:tailEnd len="sm" w="sm" type="none"/>
                    </a:lnT>
                    <a:lnB cap="flat" cmpd="sng" w="9425">
                      <a:solidFill>
                        <a:srgbClr val="EEEEEE"/>
                      </a:solidFill>
                      <a:prstDash val="solid"/>
                      <a:round/>
                      <a:headEnd len="sm" w="sm" type="none"/>
                      <a:tailEnd len="sm" w="sm" type="none"/>
                    </a:lnB>
                    <a:solidFill>
                      <a:srgbClr val="F9F9F9"/>
                    </a:solidFill>
                  </a:tcPr>
                </a:tc>
                <a:tc>
                  <a:txBody>
                    <a:bodyPr/>
                    <a:lstStyle/>
                    <a:p>
                      <a:pPr indent="0" lvl="0" marL="0" rtl="0" algn="l">
                        <a:lnSpc>
                          <a:spcPct val="115000"/>
                        </a:lnSpc>
                        <a:spcBef>
                          <a:spcPts val="0"/>
                        </a:spcBef>
                        <a:spcAft>
                          <a:spcPts val="0"/>
                        </a:spcAft>
                        <a:buNone/>
                      </a:pPr>
                      <a:r>
                        <a:rPr lang="en-GB" sz="1350">
                          <a:solidFill>
                            <a:srgbClr val="222222"/>
                          </a:solidFill>
                          <a:highlight>
                            <a:srgbClr val="FFFFFF"/>
                          </a:highlight>
                        </a:rPr>
                        <a:t>Pratibha Joshi </a:t>
                      </a:r>
                      <a:endParaRPr sz="1350">
                        <a:solidFill>
                          <a:srgbClr val="222222"/>
                        </a:solidFill>
                        <a:highlight>
                          <a:srgbClr val="FFFFFF"/>
                        </a:highlight>
                      </a:endParaRPr>
                    </a:p>
                  </a:txBody>
                  <a:tcPr marT="91425" marB="91425" marR="91425" marL="91425">
                    <a:lnT cap="flat" cmpd="sng" w="9425">
                      <a:solidFill>
                        <a:srgbClr val="EEEEEE"/>
                      </a:solidFill>
                      <a:prstDash val="solid"/>
                      <a:round/>
                      <a:headEnd len="sm" w="sm" type="none"/>
                      <a:tailEnd len="sm" w="sm" type="none"/>
                    </a:lnT>
                    <a:lnB cap="flat" cmpd="sng" w="9425">
                      <a:solidFill>
                        <a:srgbClr val="EEEEEE"/>
                      </a:solidFill>
                      <a:prstDash val="solid"/>
                      <a:round/>
                      <a:headEnd len="sm" w="sm" type="none"/>
                      <a:tailEnd len="sm" w="sm" type="none"/>
                    </a:lnB>
                    <a:solidFill>
                      <a:srgbClr val="F9F9F9"/>
                    </a:solidFill>
                  </a:tcPr>
                </a:tc>
                <a:tc>
                  <a:txBody>
                    <a:bodyPr/>
                    <a:lstStyle/>
                    <a:p>
                      <a:pPr indent="0" lvl="0" marL="0" rtl="0" algn="l">
                        <a:lnSpc>
                          <a:spcPct val="115000"/>
                        </a:lnSpc>
                        <a:spcBef>
                          <a:spcPts val="0"/>
                        </a:spcBef>
                        <a:spcAft>
                          <a:spcPts val="0"/>
                        </a:spcAft>
                        <a:buNone/>
                      </a:pPr>
                      <a:r>
                        <a:rPr lang="en-GB" sz="1350">
                          <a:solidFill>
                            <a:srgbClr val="222222"/>
                          </a:solidFill>
                          <a:highlight>
                            <a:srgbClr val="FFFFFF"/>
                          </a:highlight>
                        </a:rPr>
                        <a:t>Female </a:t>
                      </a:r>
                      <a:endParaRPr sz="1350">
                        <a:solidFill>
                          <a:srgbClr val="222222"/>
                        </a:solidFill>
                        <a:highlight>
                          <a:srgbClr val="FFFFFF"/>
                        </a:highlight>
                      </a:endParaRPr>
                    </a:p>
                  </a:txBody>
                  <a:tcPr marT="91425" marB="91425" marR="91425" marL="91425">
                    <a:lnT cap="flat" cmpd="sng" w="9425">
                      <a:solidFill>
                        <a:srgbClr val="EEEEEE"/>
                      </a:solidFill>
                      <a:prstDash val="solid"/>
                      <a:round/>
                      <a:headEnd len="sm" w="sm" type="none"/>
                      <a:tailEnd len="sm" w="sm" type="none"/>
                    </a:lnT>
                    <a:lnB cap="flat" cmpd="sng" w="9425">
                      <a:solidFill>
                        <a:srgbClr val="EEEEEE"/>
                      </a:solidFill>
                      <a:prstDash val="solid"/>
                      <a:round/>
                      <a:headEnd len="sm" w="sm" type="none"/>
                      <a:tailEnd len="sm" w="sm" type="none"/>
                    </a:lnB>
                    <a:solidFill>
                      <a:srgbClr val="F9F9F9"/>
                    </a:solidFill>
                  </a:tcPr>
                </a:tc>
                <a:tc>
                  <a:txBody>
                    <a:bodyPr/>
                    <a:lstStyle/>
                    <a:p>
                      <a:pPr indent="0" lvl="0" marL="0" rtl="0" algn="l">
                        <a:lnSpc>
                          <a:spcPct val="115000"/>
                        </a:lnSpc>
                        <a:spcBef>
                          <a:spcPts val="0"/>
                        </a:spcBef>
                        <a:spcAft>
                          <a:spcPts val="0"/>
                        </a:spcAft>
                        <a:buNone/>
                      </a:pPr>
                      <a:r>
                        <a:rPr lang="en-GB" sz="1350">
                          <a:solidFill>
                            <a:srgbClr val="222222"/>
                          </a:solidFill>
                          <a:highlight>
                            <a:srgbClr val="FFFFFF"/>
                          </a:highlight>
                        </a:rPr>
                        <a:t>Admin </a:t>
                      </a:r>
                      <a:endParaRPr sz="1350">
                        <a:solidFill>
                          <a:srgbClr val="222222"/>
                        </a:solidFill>
                        <a:highlight>
                          <a:srgbClr val="FFFFFF"/>
                        </a:highlight>
                      </a:endParaRPr>
                    </a:p>
                  </a:txBody>
                  <a:tcPr marT="91425" marB="91425" marR="91425" marL="91425">
                    <a:lnT cap="flat" cmpd="sng" w="9425">
                      <a:solidFill>
                        <a:srgbClr val="EEEEEE"/>
                      </a:solidFill>
                      <a:prstDash val="solid"/>
                      <a:round/>
                      <a:headEnd len="sm" w="sm" type="none"/>
                      <a:tailEnd len="sm" w="sm" type="none"/>
                    </a:lnT>
                    <a:lnB cap="flat" cmpd="sng" w="9425">
                      <a:solidFill>
                        <a:srgbClr val="EEEEEE"/>
                      </a:solidFill>
                      <a:prstDash val="solid"/>
                      <a:round/>
                      <a:headEnd len="sm" w="sm" type="none"/>
                      <a:tailEnd len="sm" w="sm" type="none"/>
                    </a:lnB>
                    <a:solidFill>
                      <a:srgbClr val="F9F9F9"/>
                    </a:solidFill>
                  </a:tcPr>
                </a:tc>
                <a:tc>
                  <a:txBody>
                    <a:bodyPr/>
                    <a:lstStyle/>
                    <a:p>
                      <a:pPr indent="0" lvl="0" marL="0" rtl="0" algn="l">
                        <a:lnSpc>
                          <a:spcPct val="115000"/>
                        </a:lnSpc>
                        <a:spcBef>
                          <a:spcPts val="0"/>
                        </a:spcBef>
                        <a:spcAft>
                          <a:spcPts val="0"/>
                        </a:spcAft>
                        <a:buNone/>
                      </a:pPr>
                      <a:r>
                        <a:rPr lang="en-GB" sz="1350">
                          <a:solidFill>
                            <a:srgbClr val="222222"/>
                          </a:solidFill>
                          <a:highlight>
                            <a:srgbClr val="FFFFFF"/>
                          </a:highlight>
                        </a:rPr>
                        <a:t>650000</a:t>
                      </a:r>
                      <a:endParaRPr sz="1350">
                        <a:solidFill>
                          <a:srgbClr val="222222"/>
                        </a:solidFill>
                        <a:highlight>
                          <a:srgbClr val="FFFFFF"/>
                        </a:highlight>
                      </a:endParaRPr>
                    </a:p>
                  </a:txBody>
                  <a:tcPr marT="91425" marB="91425" marR="91425" marL="91425">
                    <a:lnT cap="flat" cmpd="sng" w="9425">
                      <a:solidFill>
                        <a:srgbClr val="EEEEEE"/>
                      </a:solidFill>
                      <a:prstDash val="solid"/>
                      <a:round/>
                      <a:headEnd len="sm" w="sm" type="none"/>
                      <a:tailEnd len="sm" w="sm" type="none"/>
                    </a:lnT>
                    <a:lnB cap="flat" cmpd="sng" w="9425">
                      <a:solidFill>
                        <a:srgbClr val="EEEEEE"/>
                      </a:solidFill>
                      <a:prstDash val="solid"/>
                      <a:round/>
                      <a:headEnd len="sm" w="sm" type="none"/>
                      <a:tailEnd len="sm" w="sm" type="none"/>
                    </a:lnB>
                    <a:solidFill>
                      <a:srgbClr val="F9F9F9"/>
                    </a:solidFill>
                  </a:tcPr>
                </a:tc>
              </a:tr>
              <a:tr h="323850">
                <a:tc>
                  <a:txBody>
                    <a:bodyPr/>
                    <a:lstStyle/>
                    <a:p>
                      <a:pPr indent="0" lvl="0" marL="0" rtl="0" algn="l">
                        <a:lnSpc>
                          <a:spcPct val="115000"/>
                        </a:lnSpc>
                        <a:spcBef>
                          <a:spcPts val="0"/>
                        </a:spcBef>
                        <a:spcAft>
                          <a:spcPts val="0"/>
                        </a:spcAft>
                        <a:buNone/>
                      </a:pPr>
                      <a:r>
                        <a:rPr lang="en-GB" sz="1350">
                          <a:solidFill>
                            <a:srgbClr val="222222"/>
                          </a:solidFill>
                          <a:highlight>
                            <a:srgbClr val="FFFFFF"/>
                          </a:highlight>
                        </a:rPr>
                        <a:t>7465 </a:t>
                      </a:r>
                      <a:endParaRPr sz="1350">
                        <a:solidFill>
                          <a:srgbClr val="222222"/>
                        </a:solidFill>
                        <a:highlight>
                          <a:srgbClr val="FFFFFF"/>
                        </a:highlight>
                      </a:endParaRPr>
                    </a:p>
                  </a:txBody>
                  <a:tcPr marT="91425" marB="91425" marR="91425" marL="91425">
                    <a:lnT cap="flat" cmpd="sng" w="9425">
                      <a:solidFill>
                        <a:srgbClr val="EEEEEE"/>
                      </a:solidFill>
                      <a:prstDash val="solid"/>
                      <a:round/>
                      <a:headEnd len="sm" w="sm" type="none"/>
                      <a:tailEnd len="sm" w="sm" type="none"/>
                    </a:lnT>
                    <a:lnB cap="flat" cmpd="sng" w="9425">
                      <a:solidFill>
                        <a:srgbClr val="EEEEEE"/>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GB" sz="1350">
                          <a:solidFill>
                            <a:srgbClr val="222222"/>
                          </a:solidFill>
                          <a:highlight>
                            <a:srgbClr val="FFFFFF"/>
                          </a:highlight>
                        </a:rPr>
                        <a:t>Shushil Roy </a:t>
                      </a:r>
                      <a:endParaRPr sz="1350">
                        <a:solidFill>
                          <a:srgbClr val="222222"/>
                        </a:solidFill>
                        <a:highlight>
                          <a:srgbClr val="FFFFFF"/>
                        </a:highlight>
                      </a:endParaRPr>
                    </a:p>
                  </a:txBody>
                  <a:tcPr marT="91425" marB="91425" marR="91425" marL="91425">
                    <a:lnT cap="flat" cmpd="sng" w="9425">
                      <a:solidFill>
                        <a:srgbClr val="EEEEEE"/>
                      </a:solidFill>
                      <a:prstDash val="solid"/>
                      <a:round/>
                      <a:headEnd len="sm" w="sm" type="none"/>
                      <a:tailEnd len="sm" w="sm" type="none"/>
                    </a:lnT>
                    <a:lnB cap="flat" cmpd="sng" w="9425">
                      <a:solidFill>
                        <a:srgbClr val="EEEEEE"/>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GB" sz="1350">
                          <a:solidFill>
                            <a:srgbClr val="222222"/>
                          </a:solidFill>
                          <a:highlight>
                            <a:srgbClr val="FFFFFF"/>
                          </a:highlight>
                        </a:rPr>
                        <a:t>Male </a:t>
                      </a:r>
                      <a:endParaRPr sz="1350">
                        <a:solidFill>
                          <a:srgbClr val="222222"/>
                        </a:solidFill>
                        <a:highlight>
                          <a:srgbClr val="FFFFFF"/>
                        </a:highlight>
                      </a:endParaRPr>
                    </a:p>
                  </a:txBody>
                  <a:tcPr marT="91425" marB="91425" marR="91425" marL="91425">
                    <a:lnT cap="flat" cmpd="sng" w="9425">
                      <a:solidFill>
                        <a:srgbClr val="EEEEEE"/>
                      </a:solidFill>
                      <a:prstDash val="solid"/>
                      <a:round/>
                      <a:headEnd len="sm" w="sm" type="none"/>
                      <a:tailEnd len="sm" w="sm" type="none"/>
                    </a:lnT>
                    <a:lnB cap="flat" cmpd="sng" w="9425">
                      <a:solidFill>
                        <a:srgbClr val="EEEEEE"/>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GB" sz="1350">
                          <a:solidFill>
                            <a:srgbClr val="222222"/>
                          </a:solidFill>
                          <a:highlight>
                            <a:srgbClr val="FFFFFF"/>
                          </a:highlight>
                        </a:rPr>
                        <a:t>Admin </a:t>
                      </a:r>
                      <a:endParaRPr sz="1350">
                        <a:solidFill>
                          <a:srgbClr val="222222"/>
                        </a:solidFill>
                        <a:highlight>
                          <a:srgbClr val="FFFFFF"/>
                        </a:highlight>
                      </a:endParaRPr>
                    </a:p>
                  </a:txBody>
                  <a:tcPr marT="91425" marB="91425" marR="91425" marL="91425">
                    <a:lnT cap="flat" cmpd="sng" w="9425">
                      <a:solidFill>
                        <a:srgbClr val="EEEEEE"/>
                      </a:solidFill>
                      <a:prstDash val="solid"/>
                      <a:round/>
                      <a:headEnd len="sm" w="sm" type="none"/>
                      <a:tailEnd len="sm" w="sm" type="none"/>
                    </a:lnT>
                    <a:lnB cap="flat" cmpd="sng" w="9425">
                      <a:solidFill>
                        <a:srgbClr val="EEEEEE"/>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GB" sz="1350">
                          <a:solidFill>
                            <a:srgbClr val="222222"/>
                          </a:solidFill>
                          <a:highlight>
                            <a:srgbClr val="FFFFFF"/>
                          </a:highlight>
                        </a:rPr>
                        <a:t>500000</a:t>
                      </a:r>
                      <a:endParaRPr sz="1350">
                        <a:solidFill>
                          <a:srgbClr val="222222"/>
                        </a:solidFill>
                        <a:highlight>
                          <a:srgbClr val="FFFFFF"/>
                        </a:highlight>
                      </a:endParaRPr>
                    </a:p>
                  </a:txBody>
                  <a:tcPr marT="91425" marB="91425" marR="91425" marL="91425">
                    <a:lnT cap="flat" cmpd="sng" w="9425">
                      <a:solidFill>
                        <a:srgbClr val="EEEEEE"/>
                      </a:solidFill>
                      <a:prstDash val="solid"/>
                      <a:round/>
                      <a:headEnd len="sm" w="sm" type="none"/>
                      <a:tailEnd len="sm" w="sm" type="none"/>
                    </a:lnT>
                    <a:lnB cap="flat" cmpd="sng" w="9425">
                      <a:solidFill>
                        <a:srgbClr val="EEEEEE"/>
                      </a:solidFill>
                      <a:prstDash val="solid"/>
                      <a:round/>
                      <a:headEnd len="sm" w="sm" type="none"/>
                      <a:tailEnd len="sm" w="sm" type="none"/>
                    </a:lnB>
                  </a:tcPr>
                </a:tc>
              </a:tr>
              <a:tr h="323850">
                <a:tc>
                  <a:txBody>
                    <a:bodyPr/>
                    <a:lstStyle/>
                    <a:p>
                      <a:pPr indent="0" lvl="0" marL="0" rtl="0" algn="l">
                        <a:lnSpc>
                          <a:spcPct val="115000"/>
                        </a:lnSpc>
                        <a:spcBef>
                          <a:spcPts val="0"/>
                        </a:spcBef>
                        <a:spcAft>
                          <a:spcPts val="0"/>
                        </a:spcAft>
                        <a:buNone/>
                      </a:pPr>
                      <a:r>
                        <a:rPr lang="en-GB" sz="1350">
                          <a:solidFill>
                            <a:srgbClr val="222222"/>
                          </a:solidFill>
                          <a:highlight>
                            <a:srgbClr val="FFFFFF"/>
                          </a:highlight>
                        </a:rPr>
                        <a:t>7500 </a:t>
                      </a:r>
                      <a:endParaRPr sz="1350">
                        <a:solidFill>
                          <a:srgbClr val="222222"/>
                        </a:solidFill>
                        <a:highlight>
                          <a:srgbClr val="FFFFFF"/>
                        </a:highlight>
                      </a:endParaRPr>
                    </a:p>
                  </a:txBody>
                  <a:tcPr marT="91425" marB="91425" marR="91425" marL="91425">
                    <a:lnT cap="flat" cmpd="sng" w="9425">
                      <a:solidFill>
                        <a:srgbClr val="EEEEEE"/>
                      </a:solidFill>
                      <a:prstDash val="solid"/>
                      <a:round/>
                      <a:headEnd len="sm" w="sm" type="none"/>
                      <a:tailEnd len="sm" w="sm" type="none"/>
                    </a:lnT>
                    <a:lnB cap="flat" cmpd="sng" w="9425">
                      <a:solidFill>
                        <a:srgbClr val="EEEEEE"/>
                      </a:solidFill>
                      <a:prstDash val="solid"/>
                      <a:round/>
                      <a:headEnd len="sm" w="sm" type="none"/>
                      <a:tailEnd len="sm" w="sm" type="none"/>
                    </a:lnB>
                    <a:solidFill>
                      <a:srgbClr val="F9F9F9"/>
                    </a:solidFill>
                  </a:tcPr>
                </a:tc>
                <a:tc>
                  <a:txBody>
                    <a:bodyPr/>
                    <a:lstStyle/>
                    <a:p>
                      <a:pPr indent="0" lvl="0" marL="0" rtl="0" algn="l">
                        <a:lnSpc>
                          <a:spcPct val="115000"/>
                        </a:lnSpc>
                        <a:spcBef>
                          <a:spcPts val="0"/>
                        </a:spcBef>
                        <a:spcAft>
                          <a:spcPts val="0"/>
                        </a:spcAft>
                        <a:buNone/>
                      </a:pPr>
                      <a:r>
                        <a:rPr lang="en-GB" sz="1350">
                          <a:solidFill>
                            <a:srgbClr val="222222"/>
                          </a:solidFill>
                          <a:highlight>
                            <a:srgbClr val="FFFFFF"/>
                          </a:highlight>
                        </a:rPr>
                        <a:t>Shubhojit Das </a:t>
                      </a:r>
                      <a:endParaRPr sz="1350">
                        <a:solidFill>
                          <a:srgbClr val="222222"/>
                        </a:solidFill>
                        <a:highlight>
                          <a:srgbClr val="FFFFFF"/>
                        </a:highlight>
                      </a:endParaRPr>
                    </a:p>
                  </a:txBody>
                  <a:tcPr marT="91425" marB="91425" marR="91425" marL="91425">
                    <a:lnT cap="flat" cmpd="sng" w="9425">
                      <a:solidFill>
                        <a:srgbClr val="EEEEEE"/>
                      </a:solidFill>
                      <a:prstDash val="solid"/>
                      <a:round/>
                      <a:headEnd len="sm" w="sm" type="none"/>
                      <a:tailEnd len="sm" w="sm" type="none"/>
                    </a:lnT>
                    <a:lnB cap="flat" cmpd="sng" w="9425">
                      <a:solidFill>
                        <a:srgbClr val="EEEEEE"/>
                      </a:solidFill>
                      <a:prstDash val="solid"/>
                      <a:round/>
                      <a:headEnd len="sm" w="sm" type="none"/>
                      <a:tailEnd len="sm" w="sm" type="none"/>
                    </a:lnB>
                    <a:solidFill>
                      <a:srgbClr val="F9F9F9"/>
                    </a:solidFill>
                  </a:tcPr>
                </a:tc>
                <a:tc>
                  <a:txBody>
                    <a:bodyPr/>
                    <a:lstStyle/>
                    <a:p>
                      <a:pPr indent="0" lvl="0" marL="0" rtl="0" algn="l">
                        <a:lnSpc>
                          <a:spcPct val="115000"/>
                        </a:lnSpc>
                        <a:spcBef>
                          <a:spcPts val="0"/>
                        </a:spcBef>
                        <a:spcAft>
                          <a:spcPts val="0"/>
                        </a:spcAft>
                        <a:buNone/>
                      </a:pPr>
                      <a:r>
                        <a:rPr lang="en-GB" sz="1350">
                          <a:solidFill>
                            <a:srgbClr val="222222"/>
                          </a:solidFill>
                          <a:highlight>
                            <a:srgbClr val="FFFFFF"/>
                          </a:highlight>
                        </a:rPr>
                        <a:t>Male </a:t>
                      </a:r>
                      <a:endParaRPr sz="1350">
                        <a:solidFill>
                          <a:srgbClr val="222222"/>
                        </a:solidFill>
                        <a:highlight>
                          <a:srgbClr val="FFFFFF"/>
                        </a:highlight>
                      </a:endParaRPr>
                    </a:p>
                  </a:txBody>
                  <a:tcPr marT="91425" marB="91425" marR="91425" marL="91425">
                    <a:lnT cap="flat" cmpd="sng" w="9425">
                      <a:solidFill>
                        <a:srgbClr val="EEEEEE"/>
                      </a:solidFill>
                      <a:prstDash val="solid"/>
                      <a:round/>
                      <a:headEnd len="sm" w="sm" type="none"/>
                      <a:tailEnd len="sm" w="sm" type="none"/>
                    </a:lnT>
                    <a:lnB cap="flat" cmpd="sng" w="9425">
                      <a:solidFill>
                        <a:srgbClr val="EEEEEE"/>
                      </a:solidFill>
                      <a:prstDash val="solid"/>
                      <a:round/>
                      <a:headEnd len="sm" w="sm" type="none"/>
                      <a:tailEnd len="sm" w="sm" type="none"/>
                    </a:lnB>
                    <a:solidFill>
                      <a:srgbClr val="F9F9F9"/>
                    </a:solidFill>
                  </a:tcPr>
                </a:tc>
                <a:tc>
                  <a:txBody>
                    <a:bodyPr/>
                    <a:lstStyle/>
                    <a:p>
                      <a:pPr indent="0" lvl="0" marL="0" rtl="0" algn="l">
                        <a:lnSpc>
                          <a:spcPct val="115000"/>
                        </a:lnSpc>
                        <a:spcBef>
                          <a:spcPts val="0"/>
                        </a:spcBef>
                        <a:spcAft>
                          <a:spcPts val="0"/>
                        </a:spcAft>
                        <a:buNone/>
                      </a:pPr>
                      <a:r>
                        <a:rPr lang="en-GB" sz="1350">
                          <a:solidFill>
                            <a:srgbClr val="222222"/>
                          </a:solidFill>
                          <a:highlight>
                            <a:srgbClr val="FFFFFF"/>
                          </a:highlight>
                        </a:rPr>
                        <a:t>Finance </a:t>
                      </a:r>
                      <a:endParaRPr sz="1350">
                        <a:solidFill>
                          <a:srgbClr val="222222"/>
                        </a:solidFill>
                        <a:highlight>
                          <a:srgbClr val="FFFFFF"/>
                        </a:highlight>
                      </a:endParaRPr>
                    </a:p>
                  </a:txBody>
                  <a:tcPr marT="91425" marB="91425" marR="91425" marL="91425">
                    <a:lnT cap="flat" cmpd="sng" w="9425">
                      <a:solidFill>
                        <a:srgbClr val="EEEEEE"/>
                      </a:solidFill>
                      <a:prstDash val="solid"/>
                      <a:round/>
                      <a:headEnd len="sm" w="sm" type="none"/>
                      <a:tailEnd len="sm" w="sm" type="none"/>
                    </a:lnT>
                    <a:lnB cap="flat" cmpd="sng" w="9425">
                      <a:solidFill>
                        <a:srgbClr val="EEEEEE"/>
                      </a:solidFill>
                      <a:prstDash val="solid"/>
                      <a:round/>
                      <a:headEnd len="sm" w="sm" type="none"/>
                      <a:tailEnd len="sm" w="sm" type="none"/>
                    </a:lnB>
                    <a:solidFill>
                      <a:srgbClr val="F9F9F9"/>
                    </a:solidFill>
                  </a:tcPr>
                </a:tc>
                <a:tc>
                  <a:txBody>
                    <a:bodyPr/>
                    <a:lstStyle/>
                    <a:p>
                      <a:pPr indent="0" lvl="0" marL="0" rtl="0" algn="l">
                        <a:lnSpc>
                          <a:spcPct val="115000"/>
                        </a:lnSpc>
                        <a:spcBef>
                          <a:spcPts val="0"/>
                        </a:spcBef>
                        <a:spcAft>
                          <a:spcPts val="0"/>
                        </a:spcAft>
                        <a:buNone/>
                      </a:pPr>
                      <a:r>
                        <a:rPr lang="en-GB" sz="1350">
                          <a:solidFill>
                            <a:srgbClr val="222222"/>
                          </a:solidFill>
                          <a:highlight>
                            <a:srgbClr val="FFFFFF"/>
                          </a:highlight>
                        </a:rPr>
                        <a:t>500000</a:t>
                      </a:r>
                      <a:endParaRPr sz="1350">
                        <a:solidFill>
                          <a:srgbClr val="222222"/>
                        </a:solidFill>
                        <a:highlight>
                          <a:srgbClr val="FFFFFF"/>
                        </a:highlight>
                      </a:endParaRPr>
                    </a:p>
                  </a:txBody>
                  <a:tcPr marT="91425" marB="91425" marR="91425" marL="91425">
                    <a:lnT cap="flat" cmpd="sng" w="9425">
                      <a:solidFill>
                        <a:srgbClr val="EEEEEE"/>
                      </a:solidFill>
                      <a:prstDash val="solid"/>
                      <a:round/>
                      <a:headEnd len="sm" w="sm" type="none"/>
                      <a:tailEnd len="sm" w="sm" type="none"/>
                    </a:lnT>
                    <a:lnB cap="flat" cmpd="sng" w="9425">
                      <a:solidFill>
                        <a:srgbClr val="EEEEEE"/>
                      </a:solidFill>
                      <a:prstDash val="solid"/>
                      <a:round/>
                      <a:headEnd len="sm" w="sm" type="none"/>
                      <a:tailEnd len="sm" w="sm" type="none"/>
                    </a:lnB>
                    <a:solidFill>
                      <a:srgbClr val="F9F9F9"/>
                    </a:solidFill>
                  </a:tcPr>
                </a:tc>
              </a:tr>
              <a:tr h="323850">
                <a:tc>
                  <a:txBody>
                    <a:bodyPr/>
                    <a:lstStyle/>
                    <a:p>
                      <a:pPr indent="0" lvl="0" marL="0" rtl="0" algn="l">
                        <a:lnSpc>
                          <a:spcPct val="115000"/>
                        </a:lnSpc>
                        <a:spcBef>
                          <a:spcPts val="0"/>
                        </a:spcBef>
                        <a:spcAft>
                          <a:spcPts val="0"/>
                        </a:spcAft>
                        <a:buNone/>
                      </a:pPr>
                      <a:r>
                        <a:rPr lang="en-GB" sz="1350">
                          <a:solidFill>
                            <a:srgbClr val="222222"/>
                          </a:solidFill>
                          <a:highlight>
                            <a:srgbClr val="FFFFFF"/>
                          </a:highlight>
                        </a:rPr>
                        <a:t>7699 </a:t>
                      </a:r>
                      <a:endParaRPr sz="1350">
                        <a:solidFill>
                          <a:srgbClr val="222222"/>
                        </a:solidFill>
                        <a:highlight>
                          <a:srgbClr val="FFFFFF"/>
                        </a:highlight>
                      </a:endParaRPr>
                    </a:p>
                  </a:txBody>
                  <a:tcPr marT="91425" marB="91425" marR="91425" marL="91425">
                    <a:lnT cap="flat" cmpd="sng" w="9425">
                      <a:solidFill>
                        <a:srgbClr val="EEEEEE"/>
                      </a:solidFill>
                      <a:prstDash val="solid"/>
                      <a:round/>
                      <a:headEnd len="sm" w="sm" type="none"/>
                      <a:tailEnd len="sm" w="sm" type="none"/>
                    </a:lnT>
                  </a:tcPr>
                </a:tc>
                <a:tc>
                  <a:txBody>
                    <a:bodyPr/>
                    <a:lstStyle/>
                    <a:p>
                      <a:pPr indent="0" lvl="0" marL="0" rtl="0" algn="l">
                        <a:lnSpc>
                          <a:spcPct val="115000"/>
                        </a:lnSpc>
                        <a:spcBef>
                          <a:spcPts val="0"/>
                        </a:spcBef>
                        <a:spcAft>
                          <a:spcPts val="0"/>
                        </a:spcAft>
                        <a:buNone/>
                      </a:pPr>
                      <a:r>
                        <a:rPr lang="en-GB" sz="1350">
                          <a:solidFill>
                            <a:srgbClr val="222222"/>
                          </a:solidFill>
                          <a:highlight>
                            <a:srgbClr val="FFFFFF"/>
                          </a:highlight>
                        </a:rPr>
                        <a:t>Priya Sane </a:t>
                      </a:r>
                      <a:endParaRPr sz="1350">
                        <a:solidFill>
                          <a:srgbClr val="222222"/>
                        </a:solidFill>
                        <a:highlight>
                          <a:srgbClr val="FFFFFF"/>
                        </a:highlight>
                      </a:endParaRPr>
                    </a:p>
                  </a:txBody>
                  <a:tcPr marT="91425" marB="91425" marR="91425" marL="91425">
                    <a:lnT cap="flat" cmpd="sng" w="9425">
                      <a:solidFill>
                        <a:srgbClr val="EEEEEE"/>
                      </a:solidFill>
                      <a:prstDash val="solid"/>
                      <a:round/>
                      <a:headEnd len="sm" w="sm" type="none"/>
                      <a:tailEnd len="sm" w="sm" type="none"/>
                    </a:lnT>
                  </a:tcPr>
                </a:tc>
                <a:tc>
                  <a:txBody>
                    <a:bodyPr/>
                    <a:lstStyle/>
                    <a:p>
                      <a:pPr indent="0" lvl="0" marL="0" rtl="0" algn="l">
                        <a:lnSpc>
                          <a:spcPct val="115000"/>
                        </a:lnSpc>
                        <a:spcBef>
                          <a:spcPts val="0"/>
                        </a:spcBef>
                        <a:spcAft>
                          <a:spcPts val="0"/>
                        </a:spcAft>
                        <a:buNone/>
                      </a:pPr>
                      <a:r>
                        <a:rPr lang="en-GB" sz="1350">
                          <a:solidFill>
                            <a:srgbClr val="222222"/>
                          </a:solidFill>
                          <a:highlight>
                            <a:srgbClr val="FFFFFF"/>
                          </a:highlight>
                        </a:rPr>
                        <a:t>Female </a:t>
                      </a:r>
                      <a:endParaRPr sz="1350">
                        <a:solidFill>
                          <a:srgbClr val="222222"/>
                        </a:solidFill>
                        <a:highlight>
                          <a:srgbClr val="FFFFFF"/>
                        </a:highlight>
                      </a:endParaRPr>
                    </a:p>
                  </a:txBody>
                  <a:tcPr marT="91425" marB="91425" marR="91425" marL="91425">
                    <a:lnT cap="flat" cmpd="sng" w="9425">
                      <a:solidFill>
                        <a:srgbClr val="EEEEEE"/>
                      </a:solidFill>
                      <a:prstDash val="solid"/>
                      <a:round/>
                      <a:headEnd len="sm" w="sm" type="none"/>
                      <a:tailEnd len="sm" w="sm" type="none"/>
                    </a:lnT>
                  </a:tcPr>
                </a:tc>
                <a:tc>
                  <a:txBody>
                    <a:bodyPr/>
                    <a:lstStyle/>
                    <a:p>
                      <a:pPr indent="0" lvl="0" marL="0" rtl="0" algn="l">
                        <a:lnSpc>
                          <a:spcPct val="115000"/>
                        </a:lnSpc>
                        <a:spcBef>
                          <a:spcPts val="0"/>
                        </a:spcBef>
                        <a:spcAft>
                          <a:spcPts val="0"/>
                        </a:spcAft>
                        <a:buNone/>
                      </a:pPr>
                      <a:r>
                        <a:rPr lang="en-GB" sz="1350">
                          <a:solidFill>
                            <a:srgbClr val="222222"/>
                          </a:solidFill>
                          <a:highlight>
                            <a:srgbClr val="FFFFFF"/>
                          </a:highlight>
                        </a:rPr>
                        <a:t>Finance </a:t>
                      </a:r>
                      <a:endParaRPr sz="1350">
                        <a:solidFill>
                          <a:srgbClr val="222222"/>
                        </a:solidFill>
                        <a:highlight>
                          <a:srgbClr val="FFFFFF"/>
                        </a:highlight>
                      </a:endParaRPr>
                    </a:p>
                  </a:txBody>
                  <a:tcPr marT="91425" marB="91425" marR="91425" marL="91425">
                    <a:lnT cap="flat" cmpd="sng" w="9425">
                      <a:solidFill>
                        <a:srgbClr val="EEEEEE"/>
                      </a:solidFill>
                      <a:prstDash val="solid"/>
                      <a:round/>
                      <a:headEnd len="sm" w="sm" type="none"/>
                      <a:tailEnd len="sm" w="sm" type="none"/>
                    </a:lnT>
                  </a:tcPr>
                </a:tc>
                <a:tc>
                  <a:txBody>
                    <a:bodyPr/>
                    <a:lstStyle/>
                    <a:p>
                      <a:pPr indent="0" lvl="0" marL="0" rtl="0" algn="l">
                        <a:lnSpc>
                          <a:spcPct val="115000"/>
                        </a:lnSpc>
                        <a:spcBef>
                          <a:spcPts val="0"/>
                        </a:spcBef>
                        <a:spcAft>
                          <a:spcPts val="0"/>
                        </a:spcAft>
                        <a:buNone/>
                      </a:pPr>
                      <a:r>
                        <a:rPr lang="en-GB" sz="1350">
                          <a:solidFill>
                            <a:srgbClr val="222222"/>
                          </a:solidFill>
                          <a:highlight>
                            <a:srgbClr val="FFFFFF"/>
                          </a:highlight>
                        </a:rPr>
                        <a:t>550000</a:t>
                      </a:r>
                      <a:endParaRPr sz="1350">
                        <a:solidFill>
                          <a:srgbClr val="222222"/>
                        </a:solidFill>
                        <a:highlight>
                          <a:srgbClr val="FFFFFF"/>
                        </a:highlight>
                      </a:endParaRPr>
                    </a:p>
                  </a:txBody>
                  <a:tcPr marT="91425" marB="91425" marR="91425" marL="91425">
                    <a:lnT cap="flat" cmpd="sng" w="9425">
                      <a:solidFill>
                        <a:srgbClr val="EEEEEE"/>
                      </a:solidFill>
                      <a:prstDash val="solid"/>
                      <a:round/>
                      <a:headEnd len="sm" w="sm" type="none"/>
                      <a:tailEnd len="sm" w="sm" type="none"/>
                    </a:lnT>
                  </a:tcPr>
                </a:tc>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9"/>
          <p:cNvSpPr txBox="1"/>
          <p:nvPr>
            <p:ph idx="1" type="body"/>
          </p:nvPr>
        </p:nvSpPr>
        <p:spPr>
          <a:xfrm>
            <a:off x="133800" y="323675"/>
            <a:ext cx="8955000" cy="4819800"/>
          </a:xfrm>
          <a:prstGeom prst="rect">
            <a:avLst/>
          </a:prstGeom>
        </p:spPr>
        <p:txBody>
          <a:bodyPr anchorCtr="0" anchor="t" bIns="91425" lIns="91425" spcFirstLastPara="1" rIns="91425" wrap="square" tIns="91425">
            <a:normAutofit/>
          </a:bodyPr>
          <a:lstStyle/>
          <a:p>
            <a:pPr indent="0" lvl="0" marL="0" rtl="0" algn="l">
              <a:lnSpc>
                <a:spcPct val="113636"/>
              </a:lnSpc>
              <a:spcBef>
                <a:spcPts val="0"/>
              </a:spcBef>
              <a:spcAft>
                <a:spcPts val="0"/>
              </a:spcAft>
              <a:buClr>
                <a:schemeClr val="dk1"/>
              </a:buClr>
              <a:buSzPts val="1100"/>
              <a:buFont typeface="Arial"/>
              <a:buNone/>
            </a:pPr>
            <a:r>
              <a:rPr b="1" lang="en-GB" sz="1650">
                <a:solidFill>
                  <a:srgbClr val="222222"/>
                </a:solidFill>
                <a:highlight>
                  <a:srgbClr val="FFFFFF"/>
                </a:highlight>
              </a:rPr>
              <a:t>Unstructured</a:t>
            </a:r>
            <a:endParaRPr b="1" sz="1650">
              <a:solidFill>
                <a:srgbClr val="222222"/>
              </a:solidFill>
              <a:highlight>
                <a:srgbClr val="FFFFFF"/>
              </a:highlight>
            </a:endParaRPr>
          </a:p>
          <a:p>
            <a:pPr indent="0" lvl="0" marL="0" rtl="0" algn="l">
              <a:spcBef>
                <a:spcPts val="700"/>
              </a:spcBef>
              <a:spcAft>
                <a:spcPts val="0"/>
              </a:spcAft>
              <a:buClr>
                <a:schemeClr val="dk1"/>
              </a:buClr>
              <a:buSzPts val="1100"/>
              <a:buFont typeface="Arial"/>
              <a:buNone/>
            </a:pPr>
            <a:r>
              <a:rPr lang="en-GB" sz="1350">
                <a:solidFill>
                  <a:srgbClr val="222222"/>
                </a:solidFill>
                <a:highlight>
                  <a:srgbClr val="FFFFFF"/>
                </a:highlight>
              </a:rPr>
              <a:t>Any data with unknown form or the structure is classified as unstructured data. In addition to the size being huge, un-structured data poses multiple challenges in terms of its processing for deriving value out of it. A typical example of unstructured data is a heterogeneous data source containing a combination of simple text files, images, videos etc. Now day organizations have wealth of data available with them but unfortunately, they don’t know how to derive value out of it since this data is in its raw form or unstructured format.</a:t>
            </a:r>
            <a:endParaRPr sz="1350">
              <a:solidFill>
                <a:srgbClr val="222222"/>
              </a:solidFill>
              <a:highlight>
                <a:srgbClr val="FFFFFF"/>
              </a:highlight>
            </a:endParaRPr>
          </a:p>
          <a:p>
            <a:pPr indent="0" lvl="0" marL="0" rtl="0" algn="l">
              <a:spcBef>
                <a:spcPts val="0"/>
              </a:spcBef>
              <a:spcAft>
                <a:spcPts val="1200"/>
              </a:spcAft>
              <a:buNone/>
            </a:pPr>
            <a:r>
              <a:t/>
            </a:r>
            <a:endParaRPr/>
          </a:p>
        </p:txBody>
      </p:sp>
      <p:pic>
        <p:nvPicPr>
          <p:cNvPr id="93" name="Google Shape;93;p19"/>
          <p:cNvPicPr preferRelativeResize="0"/>
          <p:nvPr/>
        </p:nvPicPr>
        <p:blipFill>
          <a:blip r:embed="rId3">
            <a:alphaModFix/>
          </a:blip>
          <a:stretch>
            <a:fillRect/>
          </a:stretch>
        </p:blipFill>
        <p:spPr>
          <a:xfrm>
            <a:off x="2838250" y="2078000"/>
            <a:ext cx="6115050" cy="2851075"/>
          </a:xfrm>
          <a:prstGeom prst="rect">
            <a:avLst/>
          </a:prstGeom>
          <a:noFill/>
          <a:ln>
            <a:noFill/>
          </a:ln>
        </p:spPr>
      </p:pic>
      <p:sp>
        <p:nvSpPr>
          <p:cNvPr id="94" name="Google Shape;94;p19"/>
          <p:cNvSpPr txBox="1"/>
          <p:nvPr/>
        </p:nvSpPr>
        <p:spPr>
          <a:xfrm>
            <a:off x="133800" y="2571750"/>
            <a:ext cx="1891200" cy="247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350">
                <a:solidFill>
                  <a:srgbClr val="222222"/>
                </a:solidFill>
                <a:highlight>
                  <a:srgbClr val="FFFFFF"/>
                </a:highlight>
              </a:rPr>
              <a:t>The output returned </a:t>
            </a:r>
            <a:endParaRPr sz="1350">
              <a:solidFill>
                <a:srgbClr val="222222"/>
              </a:solidFill>
              <a:highlight>
                <a:srgbClr val="FFFFFF"/>
              </a:highlight>
            </a:endParaRPr>
          </a:p>
          <a:p>
            <a:pPr indent="0" lvl="0" marL="0" rtl="0" algn="l">
              <a:spcBef>
                <a:spcPts val="0"/>
              </a:spcBef>
              <a:spcAft>
                <a:spcPts val="0"/>
              </a:spcAft>
              <a:buNone/>
            </a:pPr>
            <a:r>
              <a:rPr lang="en-GB" sz="1350">
                <a:solidFill>
                  <a:srgbClr val="222222"/>
                </a:solidFill>
                <a:highlight>
                  <a:srgbClr val="FFFFFF"/>
                </a:highlight>
              </a:rPr>
              <a:t>by ‘Google Search’</a:t>
            </a:r>
            <a:endParaRPr sz="1350">
              <a:solidFill>
                <a:srgbClr val="222222"/>
              </a:solidFill>
              <a:highlight>
                <a:srgbClr val="FFFFFF"/>
              </a:highlight>
            </a:endParaRPr>
          </a:p>
          <a:p>
            <a:pPr indent="0" lvl="0" marL="0" rtl="0" algn="l">
              <a:spcBef>
                <a:spcPts val="0"/>
              </a:spcBef>
              <a:spcAft>
                <a:spcPts val="0"/>
              </a:spcAft>
              <a:buNone/>
            </a:pPr>
            <a:r>
              <a:t/>
            </a:r>
            <a:endParaRPr sz="1350">
              <a:solidFill>
                <a:srgbClr val="222222"/>
              </a:solidFill>
              <a:highlight>
                <a:srgbClr val="FFFFFF"/>
              </a:highlight>
            </a:endParaRPr>
          </a:p>
          <a:p>
            <a:pPr indent="0" lvl="0" marL="0" rtl="0" algn="l">
              <a:spcBef>
                <a:spcPts val="0"/>
              </a:spcBef>
              <a:spcAft>
                <a:spcPts val="0"/>
              </a:spcAft>
              <a:buNone/>
            </a:pPr>
            <a:r>
              <a:rPr lang="en-GB" sz="1350">
                <a:solidFill>
                  <a:srgbClr val="222222"/>
                </a:solidFill>
                <a:highlight>
                  <a:srgbClr val="FFFFFF"/>
                </a:highlight>
              </a:rPr>
              <a:t>Web application data, which is unstructured, consists of log files, transaction history files etc.</a:t>
            </a:r>
            <a:endParaRPr sz="1350">
              <a:solidFill>
                <a:srgbClr val="222222"/>
              </a:solidFill>
              <a:highlight>
                <a:srgbClr val="FFFFFF"/>
              </a:highlight>
            </a:endParaRPr>
          </a:p>
          <a:p>
            <a:pPr indent="0" lvl="0" marL="0" rtl="0" algn="l">
              <a:spcBef>
                <a:spcPts val="0"/>
              </a:spcBef>
              <a:spcAft>
                <a:spcPts val="0"/>
              </a:spcAft>
              <a:buNone/>
            </a:pPr>
            <a:r>
              <a:t/>
            </a:r>
            <a:endParaRPr sz="1350">
              <a:solidFill>
                <a:srgbClr val="222222"/>
              </a:solidFill>
              <a:highlight>
                <a:srgbClr val="FFFFFF"/>
              </a:highlight>
            </a:endParaRPr>
          </a:p>
          <a:p>
            <a:pPr indent="0" lvl="0" marL="0" rtl="0" algn="l">
              <a:spcBef>
                <a:spcPts val="0"/>
              </a:spcBef>
              <a:spcAft>
                <a:spcPts val="0"/>
              </a:spcAft>
              <a:buNone/>
            </a:pPr>
            <a:r>
              <a:t/>
            </a:r>
            <a:endParaRPr sz="1350">
              <a:solidFill>
                <a:srgbClr val="222222"/>
              </a:solidFill>
              <a:highlight>
                <a:srgbClr val="FFFFFF"/>
              </a:highlight>
            </a:endParaRPr>
          </a:p>
          <a:p>
            <a:pPr indent="0" lvl="0" marL="0" rtl="0" algn="l">
              <a:spcBef>
                <a:spcPts val="0"/>
              </a:spcBef>
              <a:spcAft>
                <a:spcPts val="0"/>
              </a:spcAft>
              <a:buNone/>
            </a:pPr>
            <a:r>
              <a:t/>
            </a:r>
            <a:endParaRPr sz="1350">
              <a:solidFill>
                <a:srgbClr val="222222"/>
              </a:solidFill>
              <a:highlight>
                <a:srgbClr val="FFFFFF"/>
              </a:highligh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20"/>
          <p:cNvSpPr txBox="1"/>
          <p:nvPr>
            <p:ph idx="1" type="body"/>
          </p:nvPr>
        </p:nvSpPr>
        <p:spPr>
          <a:xfrm>
            <a:off x="311700" y="301425"/>
            <a:ext cx="8520600" cy="4267500"/>
          </a:xfrm>
          <a:prstGeom prst="rect">
            <a:avLst/>
          </a:prstGeom>
        </p:spPr>
        <p:txBody>
          <a:bodyPr anchorCtr="0" anchor="t" bIns="91425" lIns="91425" spcFirstLastPara="1" rIns="91425" wrap="square" tIns="91425">
            <a:normAutofit/>
          </a:bodyPr>
          <a:lstStyle/>
          <a:p>
            <a:pPr indent="0" lvl="0" marL="0" rtl="0" algn="l">
              <a:lnSpc>
                <a:spcPct val="113636"/>
              </a:lnSpc>
              <a:spcBef>
                <a:spcPts val="0"/>
              </a:spcBef>
              <a:spcAft>
                <a:spcPts val="0"/>
              </a:spcAft>
              <a:buClr>
                <a:schemeClr val="dk1"/>
              </a:buClr>
              <a:buSzPts val="1100"/>
              <a:buFont typeface="Arial"/>
              <a:buNone/>
            </a:pPr>
            <a:r>
              <a:rPr b="1" lang="en-GB" sz="1650">
                <a:solidFill>
                  <a:srgbClr val="222222"/>
                </a:solidFill>
                <a:highlight>
                  <a:srgbClr val="FFFFFF"/>
                </a:highlight>
              </a:rPr>
              <a:t>Semi-structured</a:t>
            </a:r>
            <a:endParaRPr b="1" sz="1650">
              <a:solidFill>
                <a:srgbClr val="222222"/>
              </a:solidFill>
              <a:highlight>
                <a:srgbClr val="FFFFFF"/>
              </a:highlight>
            </a:endParaRPr>
          </a:p>
          <a:p>
            <a:pPr indent="0" lvl="0" marL="0" rtl="0" algn="l">
              <a:spcBef>
                <a:spcPts val="700"/>
              </a:spcBef>
              <a:spcAft>
                <a:spcPts val="0"/>
              </a:spcAft>
              <a:buNone/>
            </a:pPr>
            <a:r>
              <a:rPr lang="en-GB" sz="1350">
                <a:solidFill>
                  <a:srgbClr val="222222"/>
                </a:solidFill>
                <a:highlight>
                  <a:srgbClr val="FFFFFF"/>
                </a:highlight>
              </a:rPr>
              <a:t>Semi-structured data can contain both the forms of data. We can see semi-structured data as a structured in form but it is actually not defined with e.g. a table definition in relational </a:t>
            </a:r>
            <a:r>
              <a:rPr lang="en-GB" sz="1350">
                <a:solidFill>
                  <a:schemeClr val="hlink"/>
                </a:solidFill>
                <a:highlight>
                  <a:srgbClr val="FFFFFF"/>
                </a:highlight>
                <a:uFill>
                  <a:noFill/>
                </a:uFill>
                <a:hlinkClick r:id="rId3"/>
              </a:rPr>
              <a:t>DBMS</a:t>
            </a:r>
            <a:r>
              <a:rPr lang="en-GB" sz="1350">
                <a:solidFill>
                  <a:srgbClr val="222222"/>
                </a:solidFill>
                <a:highlight>
                  <a:srgbClr val="FFFFFF"/>
                </a:highlight>
              </a:rPr>
              <a:t>. Example of semi-structured data is a data represented in an XML file.</a:t>
            </a:r>
            <a:endParaRPr sz="1350">
              <a:solidFill>
                <a:srgbClr val="222222"/>
              </a:solidFill>
              <a:highlight>
                <a:srgbClr val="FFFFFF"/>
              </a:highlight>
            </a:endParaRPr>
          </a:p>
          <a:p>
            <a:pPr indent="0" lvl="0" marL="0" rtl="0" algn="l">
              <a:spcBef>
                <a:spcPts val="0"/>
              </a:spcBef>
              <a:spcAft>
                <a:spcPts val="0"/>
              </a:spcAft>
              <a:buClr>
                <a:schemeClr val="dk1"/>
              </a:buClr>
              <a:buSzPts val="1100"/>
              <a:buFont typeface="Arial"/>
              <a:buNone/>
            </a:pPr>
            <a:r>
              <a:t/>
            </a:r>
            <a:endParaRPr sz="1350">
              <a:solidFill>
                <a:srgbClr val="222222"/>
              </a:solidFill>
              <a:highlight>
                <a:srgbClr val="FFFFFF"/>
              </a:highlight>
            </a:endParaRPr>
          </a:p>
          <a:p>
            <a:pPr indent="0" lvl="0" marL="0" rtl="0" algn="l">
              <a:spcBef>
                <a:spcPts val="0"/>
              </a:spcBef>
              <a:spcAft>
                <a:spcPts val="0"/>
              </a:spcAft>
              <a:buClr>
                <a:schemeClr val="dk1"/>
              </a:buClr>
              <a:buSzPts val="1100"/>
              <a:buFont typeface="Arial"/>
              <a:buNone/>
            </a:pPr>
            <a:r>
              <a:rPr lang="en-GB" sz="1350">
                <a:solidFill>
                  <a:srgbClr val="222222"/>
                </a:solidFill>
                <a:highlight>
                  <a:srgbClr val="FFFFFF"/>
                </a:highlight>
              </a:rPr>
              <a:t>Examples Of Semi-structured Data</a:t>
            </a:r>
            <a:endParaRPr sz="1350">
              <a:solidFill>
                <a:srgbClr val="222222"/>
              </a:solidFill>
              <a:highlight>
                <a:srgbClr val="FFFFFF"/>
              </a:highlight>
            </a:endParaRPr>
          </a:p>
          <a:p>
            <a:pPr indent="0" lvl="0" marL="0" rtl="0" algn="l">
              <a:spcBef>
                <a:spcPts val="0"/>
              </a:spcBef>
              <a:spcAft>
                <a:spcPts val="0"/>
              </a:spcAft>
              <a:buNone/>
            </a:pPr>
            <a:r>
              <a:rPr lang="en-GB" sz="1350">
                <a:solidFill>
                  <a:srgbClr val="222222"/>
                </a:solidFill>
                <a:highlight>
                  <a:srgbClr val="FFFFFF"/>
                </a:highlight>
              </a:rPr>
              <a:t>Personal data stored in an XML file-</a:t>
            </a:r>
            <a:endParaRPr sz="1350">
              <a:solidFill>
                <a:srgbClr val="222222"/>
              </a:solidFill>
              <a:highlight>
                <a:srgbClr val="FFFFFF"/>
              </a:highlight>
            </a:endParaRPr>
          </a:p>
          <a:p>
            <a:pPr indent="0" lvl="0" marL="0" rtl="0" algn="l">
              <a:spcBef>
                <a:spcPts val="0"/>
              </a:spcBef>
              <a:spcAft>
                <a:spcPts val="0"/>
              </a:spcAft>
              <a:buClr>
                <a:schemeClr val="dk1"/>
              </a:buClr>
              <a:buSzPts val="1100"/>
              <a:buFont typeface="Arial"/>
              <a:buNone/>
            </a:pPr>
            <a:r>
              <a:t/>
            </a:r>
            <a:endParaRPr sz="1350">
              <a:solidFill>
                <a:srgbClr val="222222"/>
              </a:solidFill>
              <a:highlight>
                <a:srgbClr val="FFFFFF"/>
              </a:highlight>
            </a:endParaRPr>
          </a:p>
          <a:p>
            <a:pPr indent="0" lvl="0" marL="0" rtl="0" algn="l">
              <a:spcBef>
                <a:spcPts val="0"/>
              </a:spcBef>
              <a:spcAft>
                <a:spcPts val="0"/>
              </a:spcAft>
              <a:buNone/>
            </a:pPr>
            <a:r>
              <a:rPr lang="en-GB" sz="1100">
                <a:solidFill>
                  <a:srgbClr val="222222"/>
                </a:solidFill>
                <a:latin typeface="Courier New"/>
                <a:ea typeface="Courier New"/>
                <a:cs typeface="Courier New"/>
                <a:sym typeface="Courier New"/>
              </a:rPr>
              <a:t>&lt;rec&gt;&lt;name&gt;Prashant Rao&lt;/name&gt;&lt;sex&gt;Male&lt;/sex&gt;&lt;age&gt;35&lt;/age&gt;&lt;/rec&gt;</a:t>
            </a:r>
            <a:endParaRPr sz="1100">
              <a:solidFill>
                <a:srgbClr val="222222"/>
              </a:solidFill>
              <a:latin typeface="Courier New"/>
              <a:ea typeface="Courier New"/>
              <a:cs typeface="Courier New"/>
              <a:sym typeface="Courier New"/>
            </a:endParaRPr>
          </a:p>
          <a:p>
            <a:pPr indent="0" lvl="0" marL="0" rtl="0" algn="l">
              <a:spcBef>
                <a:spcPts val="1200"/>
              </a:spcBef>
              <a:spcAft>
                <a:spcPts val="0"/>
              </a:spcAft>
              <a:buNone/>
            </a:pPr>
            <a:r>
              <a:rPr lang="en-GB" sz="1100">
                <a:solidFill>
                  <a:srgbClr val="222222"/>
                </a:solidFill>
                <a:latin typeface="Courier New"/>
                <a:ea typeface="Courier New"/>
                <a:cs typeface="Courier New"/>
                <a:sym typeface="Courier New"/>
              </a:rPr>
              <a:t>&lt;rec&gt;&lt;name&gt;Seema R.&lt;/name&gt;&lt;sex&gt;Female&lt;/sex&gt;&lt;age&gt;41&lt;/age&gt;&lt;/rec&gt;</a:t>
            </a:r>
            <a:endParaRPr sz="1100">
              <a:solidFill>
                <a:srgbClr val="222222"/>
              </a:solidFill>
              <a:latin typeface="Courier New"/>
              <a:ea typeface="Courier New"/>
              <a:cs typeface="Courier New"/>
              <a:sym typeface="Courier New"/>
            </a:endParaRPr>
          </a:p>
          <a:p>
            <a:pPr indent="0" lvl="0" marL="0" rtl="0" algn="l">
              <a:spcBef>
                <a:spcPts val="1200"/>
              </a:spcBef>
              <a:spcAft>
                <a:spcPts val="0"/>
              </a:spcAft>
              <a:buNone/>
            </a:pPr>
            <a:r>
              <a:rPr lang="en-GB" sz="1100">
                <a:solidFill>
                  <a:srgbClr val="222222"/>
                </a:solidFill>
                <a:latin typeface="Courier New"/>
                <a:ea typeface="Courier New"/>
                <a:cs typeface="Courier New"/>
                <a:sym typeface="Courier New"/>
              </a:rPr>
              <a:t>&lt;rec&gt;&lt;name&gt;Satish Mane&lt;/name&gt;&lt;sex&gt;Male&lt;/sex&gt;&lt;age&gt;29&lt;/age&gt;&lt;/rec&gt;</a:t>
            </a:r>
            <a:endParaRPr sz="1100">
              <a:solidFill>
                <a:srgbClr val="222222"/>
              </a:solidFill>
              <a:latin typeface="Courier New"/>
              <a:ea typeface="Courier New"/>
              <a:cs typeface="Courier New"/>
              <a:sym typeface="Courier New"/>
            </a:endParaRPr>
          </a:p>
          <a:p>
            <a:pPr indent="0" lvl="0" marL="0" rtl="0" algn="l">
              <a:spcBef>
                <a:spcPts val="1200"/>
              </a:spcBef>
              <a:spcAft>
                <a:spcPts val="0"/>
              </a:spcAft>
              <a:buNone/>
            </a:pPr>
            <a:r>
              <a:rPr lang="en-GB" sz="1100">
                <a:solidFill>
                  <a:srgbClr val="222222"/>
                </a:solidFill>
                <a:latin typeface="Courier New"/>
                <a:ea typeface="Courier New"/>
                <a:cs typeface="Courier New"/>
                <a:sym typeface="Courier New"/>
              </a:rPr>
              <a:t>&lt;rec&gt;&lt;name&gt;Subrato Roy&lt;/name&gt;&lt;sex&gt;Male&lt;/sex&gt;&lt;age&gt;26&lt;/age&gt;&lt;/rec&gt;</a:t>
            </a:r>
            <a:endParaRPr sz="1100">
              <a:solidFill>
                <a:srgbClr val="222222"/>
              </a:solidFill>
              <a:latin typeface="Courier New"/>
              <a:ea typeface="Courier New"/>
              <a:cs typeface="Courier New"/>
              <a:sym typeface="Courier New"/>
            </a:endParaRPr>
          </a:p>
          <a:p>
            <a:pPr indent="0" lvl="0" marL="0" marR="215900" rtl="0" algn="l">
              <a:lnSpc>
                <a:spcPct val="160000"/>
              </a:lnSpc>
              <a:spcBef>
                <a:spcPts val="1200"/>
              </a:spcBef>
              <a:spcAft>
                <a:spcPts val="0"/>
              </a:spcAft>
              <a:buClr>
                <a:schemeClr val="dk1"/>
              </a:buClr>
              <a:buSzPts val="1100"/>
              <a:buFont typeface="Arial"/>
              <a:buNone/>
            </a:pPr>
            <a:r>
              <a:rPr lang="en-GB" sz="1100">
                <a:solidFill>
                  <a:srgbClr val="222222"/>
                </a:solidFill>
                <a:latin typeface="Courier New"/>
                <a:ea typeface="Courier New"/>
                <a:cs typeface="Courier New"/>
                <a:sym typeface="Courier New"/>
              </a:rPr>
              <a:t>&lt;rec&gt;&lt;name&gt;Jeremiah J.&lt;/name&gt;&lt;sex&gt;Male&lt;/sex&gt;&lt;age&gt;35&lt;/age&gt;&lt;/rec&gt;</a:t>
            </a:r>
            <a:endParaRPr sz="1100">
              <a:solidFill>
                <a:srgbClr val="222222"/>
              </a:solidFill>
              <a:latin typeface="Courier New"/>
              <a:ea typeface="Courier New"/>
              <a:cs typeface="Courier New"/>
              <a:sym typeface="Courier New"/>
            </a:endParaRPr>
          </a:p>
          <a:p>
            <a:pPr indent="0" lvl="0" marL="0" rtl="0" algn="l">
              <a:spcBef>
                <a:spcPts val="0"/>
              </a:spcBef>
              <a:spcAft>
                <a:spcPts val="120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21"/>
          <p:cNvSpPr txBox="1"/>
          <p:nvPr>
            <p:ph idx="1" type="body"/>
          </p:nvPr>
        </p:nvSpPr>
        <p:spPr>
          <a:xfrm>
            <a:off x="311700" y="212450"/>
            <a:ext cx="8520600" cy="4672200"/>
          </a:xfrm>
          <a:prstGeom prst="rect">
            <a:avLst/>
          </a:prstGeom>
        </p:spPr>
        <p:txBody>
          <a:bodyPr anchorCtr="0" anchor="t" bIns="91425" lIns="91425" spcFirstLastPara="1" rIns="91425" wrap="square" tIns="91425">
            <a:normAutofit lnSpcReduction="10000"/>
          </a:bodyPr>
          <a:lstStyle/>
          <a:p>
            <a:pPr indent="0" lvl="0" marL="0" rtl="0" algn="l">
              <a:lnSpc>
                <a:spcPct val="153846"/>
              </a:lnSpc>
              <a:spcBef>
                <a:spcPts val="1800"/>
              </a:spcBef>
              <a:spcAft>
                <a:spcPts val="0"/>
              </a:spcAft>
              <a:buClr>
                <a:schemeClr val="dk1"/>
              </a:buClr>
              <a:buSzPts val="1100"/>
              <a:buFont typeface="Arial"/>
              <a:buNone/>
            </a:pPr>
            <a:r>
              <a:rPr b="1" lang="en-GB" sz="1950">
                <a:solidFill>
                  <a:srgbClr val="222222"/>
                </a:solidFill>
                <a:highlight>
                  <a:srgbClr val="FFFFFF"/>
                </a:highlight>
              </a:rPr>
              <a:t>Characteristics Of Big Data</a:t>
            </a:r>
            <a:endParaRPr b="1" sz="1950">
              <a:solidFill>
                <a:srgbClr val="222222"/>
              </a:solidFill>
              <a:highlight>
                <a:srgbClr val="FFFFFF"/>
              </a:highlight>
            </a:endParaRPr>
          </a:p>
          <a:p>
            <a:pPr indent="0" lvl="0" marL="0" rtl="0" algn="l">
              <a:spcBef>
                <a:spcPts val="900"/>
              </a:spcBef>
              <a:spcAft>
                <a:spcPts val="0"/>
              </a:spcAft>
              <a:buClr>
                <a:schemeClr val="dk1"/>
              </a:buClr>
              <a:buSzPts val="1100"/>
              <a:buFont typeface="Arial"/>
              <a:buNone/>
            </a:pPr>
            <a:r>
              <a:rPr lang="en-GB" sz="1350">
                <a:solidFill>
                  <a:srgbClr val="222222"/>
                </a:solidFill>
                <a:highlight>
                  <a:srgbClr val="FFFFFF"/>
                </a:highlight>
              </a:rPr>
              <a:t>Big data can be described by the following characteristics:</a:t>
            </a:r>
            <a:endParaRPr sz="1350">
              <a:solidFill>
                <a:srgbClr val="222222"/>
              </a:solidFill>
              <a:highlight>
                <a:srgbClr val="FFFFFF"/>
              </a:highlight>
            </a:endParaRPr>
          </a:p>
          <a:p>
            <a:pPr indent="-314325" lvl="0" marL="457200" rtl="0" algn="l">
              <a:spcBef>
                <a:spcPts val="0"/>
              </a:spcBef>
              <a:spcAft>
                <a:spcPts val="0"/>
              </a:spcAft>
              <a:buClr>
                <a:srgbClr val="222222"/>
              </a:buClr>
              <a:buSzPts val="1350"/>
              <a:buChar char="●"/>
            </a:pPr>
            <a:r>
              <a:rPr lang="en-GB" sz="1350">
                <a:solidFill>
                  <a:srgbClr val="222222"/>
                </a:solidFill>
                <a:highlight>
                  <a:srgbClr val="FFFFFF"/>
                </a:highlight>
              </a:rPr>
              <a:t>Volume</a:t>
            </a:r>
            <a:endParaRPr sz="1350">
              <a:solidFill>
                <a:srgbClr val="222222"/>
              </a:solidFill>
              <a:highlight>
                <a:srgbClr val="FFFFFF"/>
              </a:highlight>
            </a:endParaRPr>
          </a:p>
          <a:p>
            <a:pPr indent="-314325" lvl="0" marL="457200" rtl="0" algn="l">
              <a:spcBef>
                <a:spcPts val="0"/>
              </a:spcBef>
              <a:spcAft>
                <a:spcPts val="0"/>
              </a:spcAft>
              <a:buClr>
                <a:srgbClr val="222222"/>
              </a:buClr>
              <a:buSzPts val="1350"/>
              <a:buChar char="●"/>
            </a:pPr>
            <a:r>
              <a:rPr lang="en-GB" sz="1350">
                <a:solidFill>
                  <a:srgbClr val="222222"/>
                </a:solidFill>
                <a:highlight>
                  <a:srgbClr val="FFFFFF"/>
                </a:highlight>
              </a:rPr>
              <a:t>Variety</a:t>
            </a:r>
            <a:endParaRPr sz="1350">
              <a:solidFill>
                <a:srgbClr val="222222"/>
              </a:solidFill>
              <a:highlight>
                <a:srgbClr val="FFFFFF"/>
              </a:highlight>
            </a:endParaRPr>
          </a:p>
          <a:p>
            <a:pPr indent="-314325" lvl="0" marL="457200" rtl="0" algn="l">
              <a:spcBef>
                <a:spcPts val="0"/>
              </a:spcBef>
              <a:spcAft>
                <a:spcPts val="0"/>
              </a:spcAft>
              <a:buClr>
                <a:srgbClr val="222222"/>
              </a:buClr>
              <a:buSzPts val="1350"/>
              <a:buChar char="●"/>
            </a:pPr>
            <a:r>
              <a:rPr lang="en-GB" sz="1350">
                <a:solidFill>
                  <a:srgbClr val="222222"/>
                </a:solidFill>
                <a:highlight>
                  <a:srgbClr val="FFFFFF"/>
                </a:highlight>
              </a:rPr>
              <a:t>Velocity</a:t>
            </a:r>
            <a:endParaRPr sz="1350">
              <a:solidFill>
                <a:srgbClr val="222222"/>
              </a:solidFill>
              <a:highlight>
                <a:srgbClr val="FFFFFF"/>
              </a:highlight>
            </a:endParaRPr>
          </a:p>
          <a:p>
            <a:pPr indent="-314325" lvl="0" marL="457200" rtl="0" algn="l">
              <a:spcBef>
                <a:spcPts val="0"/>
              </a:spcBef>
              <a:spcAft>
                <a:spcPts val="0"/>
              </a:spcAft>
              <a:buClr>
                <a:srgbClr val="222222"/>
              </a:buClr>
              <a:buSzPts val="1350"/>
              <a:buChar char="●"/>
            </a:pPr>
            <a:r>
              <a:rPr lang="en-GB" sz="1350">
                <a:solidFill>
                  <a:srgbClr val="222222"/>
                </a:solidFill>
                <a:highlight>
                  <a:srgbClr val="FFFFFF"/>
                </a:highlight>
              </a:rPr>
              <a:t>Variability</a:t>
            </a:r>
            <a:endParaRPr sz="1350">
              <a:solidFill>
                <a:srgbClr val="222222"/>
              </a:solidFill>
              <a:highlight>
                <a:srgbClr val="FFFFFF"/>
              </a:highlight>
            </a:endParaRPr>
          </a:p>
          <a:p>
            <a:pPr indent="0" lvl="0" marL="0" rtl="0" algn="just">
              <a:spcBef>
                <a:spcPts val="0"/>
              </a:spcBef>
              <a:spcAft>
                <a:spcPts val="0"/>
              </a:spcAft>
              <a:buNone/>
            </a:pPr>
            <a:r>
              <a:rPr b="1" i="1" lang="en-GB" sz="1350">
                <a:solidFill>
                  <a:srgbClr val="222222"/>
                </a:solidFill>
                <a:highlight>
                  <a:srgbClr val="FFFFFF"/>
                </a:highlight>
              </a:rPr>
              <a:t>(i) Volume –</a:t>
            </a:r>
            <a:r>
              <a:rPr lang="en-GB" sz="1350">
                <a:solidFill>
                  <a:srgbClr val="222222"/>
                </a:solidFill>
                <a:highlight>
                  <a:srgbClr val="FFFFFF"/>
                </a:highlight>
              </a:rPr>
              <a:t> Refers to the vast amounts of data generated every seconds. We are not talking TB but Zettabytes or Brontobytes. If we take all the data generated in the world between the beginning of time and 2008, the same amount of data will soon be generated every minute. This makes most data sets tool large to store and analyze using traditional database technology</a:t>
            </a:r>
            <a:endParaRPr sz="1350">
              <a:solidFill>
                <a:srgbClr val="222222"/>
              </a:solidFill>
              <a:highlight>
                <a:srgbClr val="FFFFFF"/>
              </a:highlight>
            </a:endParaRPr>
          </a:p>
          <a:p>
            <a:pPr indent="0" lvl="0" marL="0" rtl="0" algn="just">
              <a:spcBef>
                <a:spcPts val="0"/>
              </a:spcBef>
              <a:spcAft>
                <a:spcPts val="0"/>
              </a:spcAft>
              <a:buClr>
                <a:schemeClr val="dk1"/>
              </a:buClr>
              <a:buSzPts val="1100"/>
              <a:buFont typeface="Arial"/>
              <a:buNone/>
            </a:pPr>
            <a:r>
              <a:rPr lang="en-GB" sz="1350">
                <a:solidFill>
                  <a:srgbClr val="222222"/>
                </a:solidFill>
                <a:highlight>
                  <a:srgbClr val="FFFFFF"/>
                </a:highlight>
              </a:rPr>
              <a:t>.</a:t>
            </a:r>
            <a:endParaRPr sz="1350">
              <a:solidFill>
                <a:srgbClr val="222222"/>
              </a:solidFill>
              <a:highlight>
                <a:srgbClr val="FFFFFF"/>
              </a:highlight>
            </a:endParaRPr>
          </a:p>
          <a:p>
            <a:pPr indent="0" lvl="0" marL="0" rtl="0" algn="just">
              <a:spcBef>
                <a:spcPts val="0"/>
              </a:spcBef>
              <a:spcAft>
                <a:spcPts val="0"/>
              </a:spcAft>
              <a:buClr>
                <a:schemeClr val="dk1"/>
              </a:buClr>
              <a:buSzPts val="1100"/>
              <a:buFont typeface="Arial"/>
              <a:buNone/>
            </a:pPr>
            <a:r>
              <a:rPr b="1" i="1" lang="en-GB" sz="1350">
                <a:solidFill>
                  <a:srgbClr val="222222"/>
                </a:solidFill>
                <a:highlight>
                  <a:srgbClr val="FFFFFF"/>
                </a:highlight>
              </a:rPr>
              <a:t>(ii) Variety –</a:t>
            </a:r>
            <a:r>
              <a:rPr lang="en-GB" sz="1350">
                <a:solidFill>
                  <a:srgbClr val="222222"/>
                </a:solidFill>
                <a:highlight>
                  <a:srgbClr val="FFFFFF"/>
                </a:highlight>
              </a:rPr>
              <a:t> The next aspect of Big Data is its </a:t>
            </a:r>
            <a:r>
              <a:rPr b="1" lang="en-GB" sz="1350">
                <a:solidFill>
                  <a:srgbClr val="222222"/>
                </a:solidFill>
                <a:highlight>
                  <a:srgbClr val="FFFFFF"/>
                </a:highlight>
              </a:rPr>
              <a:t>variety</a:t>
            </a:r>
            <a:r>
              <a:rPr lang="en-GB" sz="1350">
                <a:solidFill>
                  <a:srgbClr val="222222"/>
                </a:solidFill>
                <a:highlight>
                  <a:srgbClr val="FFFFFF"/>
                </a:highlight>
              </a:rPr>
              <a:t>.</a:t>
            </a:r>
            <a:endParaRPr sz="1350">
              <a:solidFill>
                <a:srgbClr val="222222"/>
              </a:solidFill>
              <a:highlight>
                <a:srgbClr val="FFFFFF"/>
              </a:highlight>
            </a:endParaRPr>
          </a:p>
          <a:p>
            <a:pPr indent="0" lvl="0" marL="0" rtl="0" algn="just">
              <a:spcBef>
                <a:spcPts val="0"/>
              </a:spcBef>
              <a:spcAft>
                <a:spcPts val="0"/>
              </a:spcAft>
              <a:buNone/>
            </a:pPr>
            <a:r>
              <a:rPr lang="en-GB" sz="1350">
                <a:solidFill>
                  <a:srgbClr val="222222"/>
                </a:solidFill>
                <a:highlight>
                  <a:srgbClr val="FFFFFF"/>
                </a:highlight>
              </a:rPr>
              <a:t>Refers to the different types of data we can now use. In the past we only focused on structured data that neatly fitted into tables or relational databases, such as financial data. 80% world data is unstructured (text, images, video, voice etc.). With big data technology we can now analyze and bring together data of different types such as messages, photos, sensor data, video etc.</a:t>
            </a:r>
            <a:endParaRPr sz="1350">
              <a:solidFill>
                <a:srgbClr val="222222"/>
              </a:solidFill>
              <a:highlight>
                <a:srgbClr val="FFFFFF"/>
              </a:highlight>
            </a:endParaRPr>
          </a:p>
          <a:p>
            <a:pPr indent="0" lvl="0" marL="0" rtl="0" algn="l">
              <a:spcBef>
                <a:spcPts val="0"/>
              </a:spcBef>
              <a:spcAft>
                <a:spcPts val="0"/>
              </a:spcAft>
              <a:buClr>
                <a:schemeClr val="dk1"/>
              </a:buClr>
              <a:buSzPts val="1100"/>
              <a:buFont typeface="Arial"/>
              <a:buNone/>
            </a:pPr>
            <a:r>
              <a:t/>
            </a:r>
            <a:endParaRPr sz="1350">
              <a:solidFill>
                <a:srgbClr val="222222"/>
              </a:solidFill>
              <a:highlight>
                <a:srgbClr val="FFFFFF"/>
              </a:highlight>
            </a:endParaRPr>
          </a:p>
          <a:p>
            <a:pPr indent="0" lvl="0" marL="0" rtl="0" algn="l">
              <a:spcBef>
                <a:spcPts val="0"/>
              </a:spcBef>
              <a:spcAft>
                <a:spcPts val="120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